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56"/>
  </p:notesMasterIdLst>
  <p:handoutMasterIdLst>
    <p:handoutMasterId r:id="rId57"/>
  </p:handoutMasterIdLst>
  <p:sldIdLst>
    <p:sldId id="302" r:id="rId2"/>
    <p:sldId id="258" r:id="rId3"/>
    <p:sldId id="399" r:id="rId4"/>
    <p:sldId id="584" r:id="rId5"/>
    <p:sldId id="585" r:id="rId6"/>
    <p:sldId id="586" r:id="rId7"/>
    <p:sldId id="587" r:id="rId8"/>
    <p:sldId id="588" r:id="rId9"/>
    <p:sldId id="589" r:id="rId10"/>
    <p:sldId id="598" r:id="rId11"/>
    <p:sldId id="597" r:id="rId12"/>
    <p:sldId id="599" r:id="rId13"/>
    <p:sldId id="600" r:id="rId14"/>
    <p:sldId id="601" r:id="rId15"/>
    <p:sldId id="590" r:id="rId16"/>
    <p:sldId id="591" r:id="rId17"/>
    <p:sldId id="592" r:id="rId18"/>
    <p:sldId id="593" r:id="rId19"/>
    <p:sldId id="610" r:id="rId20"/>
    <p:sldId id="602" r:id="rId21"/>
    <p:sldId id="603" r:id="rId22"/>
    <p:sldId id="604" r:id="rId23"/>
    <p:sldId id="605" r:id="rId24"/>
    <p:sldId id="611" r:id="rId25"/>
    <p:sldId id="612" r:id="rId26"/>
    <p:sldId id="613" r:id="rId27"/>
    <p:sldId id="614" r:id="rId28"/>
    <p:sldId id="615" r:id="rId29"/>
    <p:sldId id="616" r:id="rId30"/>
    <p:sldId id="617" r:id="rId31"/>
    <p:sldId id="618" r:id="rId32"/>
    <p:sldId id="624" r:id="rId33"/>
    <p:sldId id="619" r:id="rId34"/>
    <p:sldId id="620" r:id="rId35"/>
    <p:sldId id="621" r:id="rId36"/>
    <p:sldId id="622" r:id="rId37"/>
    <p:sldId id="623" r:id="rId38"/>
    <p:sldId id="625" r:id="rId39"/>
    <p:sldId id="626" r:id="rId40"/>
    <p:sldId id="627" r:id="rId41"/>
    <p:sldId id="628" r:id="rId42"/>
    <p:sldId id="629" r:id="rId43"/>
    <p:sldId id="630" r:id="rId44"/>
    <p:sldId id="631" r:id="rId45"/>
    <p:sldId id="632" r:id="rId46"/>
    <p:sldId id="633" r:id="rId47"/>
    <p:sldId id="634" r:id="rId48"/>
    <p:sldId id="635" r:id="rId49"/>
    <p:sldId id="636" r:id="rId50"/>
    <p:sldId id="637" r:id="rId51"/>
    <p:sldId id="638" r:id="rId52"/>
    <p:sldId id="639" r:id="rId53"/>
    <p:sldId id="640" r:id="rId54"/>
    <p:sldId id="330" r:id="rId55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99857" autoAdjust="0"/>
  </p:normalViewPr>
  <p:slideViewPr>
    <p:cSldViewPr showGuides="1">
      <p:cViewPr>
        <p:scale>
          <a:sx n="75" d="100"/>
          <a:sy n="75" d="100"/>
        </p:scale>
        <p:origin x="-2844" y="-864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</a:t>
            </a:r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54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Wingdings" pitchFamily="2" charset="2"/>
              <a:buChar char="v"/>
            </a:pPr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marL="534988" lvl="1" indent="-2651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FF0000"/>
              </a:buClr>
              <a:buFont typeface="Wingdings" pitchFamily="2" charset="2"/>
              <a:buChar char="§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marL="717550" lvl="2" indent="-1778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Font typeface="Arial" pitchFamily="34" charset="0"/>
              <a:buChar char="•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marL="982663" lvl="4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 smtClean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  <a:tab pos="1698625" algn="l"/>
        </a:tabLst>
        <a:defRPr lang="en-US" altLang="ko-KR" sz="21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FF3300"/>
        </a:buClr>
        <a:buFont typeface="Wingdings" pitchFamily="2" charset="2"/>
        <a:buChar char="§"/>
        <a:tabLst>
          <a:tab pos="269875" algn="l"/>
          <a:tab pos="1698625" algn="l"/>
        </a:tabLst>
        <a:defRPr lang="en-US" altLang="ko-KR" sz="18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087438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tabLst>
          <a:tab pos="269875" algn="l"/>
          <a:tab pos="1698625" algn="l"/>
        </a:tabLst>
        <a:defRPr lang="ko-KR" altLang="en-US" sz="16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 smtClean="0"/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  <a:endParaRPr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13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디자인 </a:t>
            </a:r>
            <a:r>
              <a:rPr lang="ko-KR" altLang="en-US" b="0" dirty="0" err="1"/>
              <a:t>콘셉트의</a:t>
            </a:r>
            <a:r>
              <a:rPr lang="ko-KR" altLang="en-US" b="0" dirty="0"/>
              <a:t> 정의 방법</a:t>
            </a:r>
            <a:endParaRPr lang="en-US" altLang="ko-KR" b="0" dirty="0"/>
          </a:p>
          <a:p>
            <a:pPr lvl="1"/>
            <a:r>
              <a:rPr lang="ko-KR" altLang="en-US" dirty="0"/>
              <a:t>본격적인 디자인 제작에 착수하기 전에 반드시 디자인에 관한 </a:t>
            </a:r>
            <a:r>
              <a:rPr lang="ko-KR" altLang="en-US" dirty="0" err="1"/>
              <a:t>프로토타입</a:t>
            </a:r>
            <a:r>
              <a:rPr lang="en-US" altLang="ko-KR" dirty="0"/>
              <a:t>(prototype)</a:t>
            </a:r>
            <a:r>
              <a:rPr lang="ko-KR" altLang="en-US" dirty="0"/>
              <a:t>을 만들어 </a:t>
            </a:r>
            <a:r>
              <a:rPr lang="ko-KR" altLang="en-US" dirty="0" smtClean="0"/>
              <a:t>프레젠테이션</a:t>
            </a:r>
            <a:r>
              <a:rPr lang="en-US" altLang="ko-KR" dirty="0"/>
              <a:t>(presentation)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클라이언트나 관리자의 승인을 얻는다</a:t>
            </a:r>
            <a:r>
              <a:rPr lang="en-US" altLang="ko-KR" dirty="0"/>
              <a:t>. </a:t>
            </a:r>
            <a:r>
              <a:rPr lang="ko-KR" altLang="en-US" dirty="0"/>
              <a:t>또한 제작 구성원 간의 </a:t>
            </a:r>
            <a:r>
              <a:rPr lang="ko-KR" altLang="en-US" dirty="0" smtClean="0"/>
              <a:t>합의를 구하는 </a:t>
            </a:r>
            <a:r>
              <a:rPr lang="ko-KR" altLang="en-US" dirty="0"/>
              <a:t>것이 바람직하다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디자인 </a:t>
            </a:r>
            <a:r>
              <a:rPr lang="ko-KR" altLang="en-US" dirty="0" err="1" smtClean="0"/>
              <a:t>콘셉트를</a:t>
            </a:r>
            <a:r>
              <a:rPr lang="ko-KR" altLang="en-US" dirty="0" smtClean="0"/>
              <a:t> 정의할 </a:t>
            </a:r>
            <a:r>
              <a:rPr lang="ko-KR" altLang="en-US" dirty="0"/>
              <a:t>때의 점검 </a:t>
            </a:r>
            <a:r>
              <a:rPr lang="ko-KR" altLang="en-US" dirty="0" smtClean="0"/>
              <a:t>사항</a:t>
            </a:r>
            <a:endParaRPr lang="en-US" altLang="ko-KR" dirty="0" smtClean="0"/>
          </a:p>
          <a:p>
            <a:pPr lvl="2"/>
            <a:r>
              <a:rPr lang="ko-KR" altLang="en-US" dirty="0"/>
              <a:t>아웃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표현 기법 등이 웹 사이트의 내용과 사용자의 특성에 적합한가</a:t>
            </a:r>
          </a:p>
          <a:p>
            <a:pPr lvl="2"/>
            <a:r>
              <a:rPr lang="ko-KR" altLang="en-US" dirty="0" smtClean="0"/>
              <a:t>동작</a:t>
            </a:r>
            <a:r>
              <a:rPr lang="en-US" altLang="ko-KR" dirty="0"/>
              <a:t>(Feel Design)</a:t>
            </a:r>
            <a:r>
              <a:rPr lang="ko-KR" altLang="en-US" dirty="0"/>
              <a:t>을 무리 없이 담아내고 있는가</a:t>
            </a:r>
          </a:p>
          <a:p>
            <a:pPr lvl="2"/>
            <a:r>
              <a:rPr lang="ko-KR" altLang="en-US" dirty="0" smtClean="0"/>
              <a:t>디자인의 </a:t>
            </a:r>
            <a:r>
              <a:rPr lang="ko-KR" altLang="en-US" dirty="0"/>
              <a:t>독창성이 있는가</a:t>
            </a:r>
          </a:p>
          <a:p>
            <a:pPr lvl="2"/>
            <a:r>
              <a:rPr lang="ko-KR" altLang="en-US" dirty="0" smtClean="0"/>
              <a:t>문자 </a:t>
            </a:r>
            <a:r>
              <a:rPr lang="ko-KR" altLang="en-US" dirty="0"/>
              <a:t>정보를 표현하기 위한 결정은 타당한가</a:t>
            </a:r>
          </a:p>
          <a:p>
            <a:pPr lvl="2"/>
            <a:r>
              <a:rPr lang="ko-KR" altLang="en-US" dirty="0" smtClean="0"/>
              <a:t>전체적으로 </a:t>
            </a:r>
            <a:r>
              <a:rPr lang="ko-KR" altLang="en-US" dirty="0"/>
              <a:t>조화로운가</a:t>
            </a:r>
          </a:p>
          <a:p>
            <a:pPr lvl="2"/>
            <a:r>
              <a:rPr lang="ko-KR" altLang="en-US" dirty="0" smtClean="0"/>
              <a:t>구현상의 </a:t>
            </a:r>
            <a:r>
              <a:rPr lang="ko-KR" altLang="en-US" dirty="0"/>
              <a:t>문제점은 없는가</a:t>
            </a:r>
          </a:p>
          <a:p>
            <a:pPr lvl="2"/>
            <a:r>
              <a:rPr lang="ko-KR" altLang="en-US" dirty="0" smtClean="0"/>
              <a:t>브랜드 </a:t>
            </a:r>
            <a:r>
              <a:rPr lang="ko-KR" altLang="en-US" dirty="0" err="1"/>
              <a:t>아이덴티티</a:t>
            </a:r>
            <a:r>
              <a:rPr lang="en-US" altLang="ko-KR" dirty="0"/>
              <a:t>(Brand Identity)</a:t>
            </a:r>
            <a:r>
              <a:rPr lang="ko-KR" altLang="en-US" dirty="0"/>
              <a:t>가 있는가</a:t>
            </a:r>
          </a:p>
        </p:txBody>
      </p:sp>
    </p:spTree>
    <p:extLst>
      <p:ext uri="{BB962C8B-B14F-4D97-AF65-F5344CB8AC3E}">
        <p14:creationId xmlns:p14="http://schemas.microsoft.com/office/powerpoint/2010/main" val="22154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디자인 </a:t>
            </a:r>
            <a:r>
              <a:rPr lang="ko-KR" altLang="en-US" b="0" dirty="0" err="1"/>
              <a:t>콘셉트의</a:t>
            </a:r>
            <a:r>
              <a:rPr lang="ko-KR" altLang="en-US" b="0" dirty="0"/>
              <a:t> 정의 방법</a:t>
            </a:r>
            <a:endParaRPr lang="en-US" altLang="ko-KR" b="0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13-2] </a:t>
            </a:r>
            <a:r>
              <a:rPr lang="ko-KR" altLang="en-US" dirty="0"/>
              <a:t>일관된 콘셉트가 사이트 전반에 효과적으로 적용된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킬빌</a:t>
            </a:r>
            <a:r>
              <a:rPr lang="en-US" altLang="ko-KR" dirty="0" smtClean="0"/>
              <a:t>(</a:t>
            </a:r>
            <a:r>
              <a:rPr lang="en-US" altLang="ko-KR" dirty="0"/>
              <a:t>Kill </a:t>
            </a:r>
            <a:r>
              <a:rPr lang="en-US" altLang="ko-KR" dirty="0" smtClean="0"/>
              <a:t>Bill)</a:t>
            </a:r>
          </a:p>
          <a:p>
            <a:pPr lvl="4"/>
            <a:r>
              <a:rPr lang="ko-KR" altLang="en-US" dirty="0"/>
              <a:t>칼과 칼자국이라는 일관된 </a:t>
            </a:r>
            <a:r>
              <a:rPr lang="ko-KR" altLang="en-US" dirty="0" err="1"/>
              <a:t>콘셉트를</a:t>
            </a:r>
            <a:r>
              <a:rPr lang="ko-KR" altLang="en-US" dirty="0"/>
              <a:t> 효과적으로 표현한 영화 </a:t>
            </a:r>
            <a:r>
              <a:rPr lang="ko-KR" altLang="en-US" dirty="0" err="1" smtClean="0"/>
              <a:t>킬빌의</a:t>
            </a:r>
            <a:r>
              <a:rPr lang="ko-KR" altLang="en-US" dirty="0" smtClean="0"/>
              <a:t> </a:t>
            </a:r>
            <a:r>
              <a:rPr lang="ko-KR" altLang="en-US" dirty="0"/>
              <a:t>웹 사이트다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err="1"/>
              <a:t>킬빌의</a:t>
            </a:r>
            <a:r>
              <a:rPr lang="ko-KR" altLang="en-US" dirty="0"/>
              <a:t> </a:t>
            </a:r>
            <a:r>
              <a:rPr lang="ko-KR" altLang="en-US" dirty="0" err="1"/>
              <a:t>콘셉트를</a:t>
            </a:r>
            <a:r>
              <a:rPr lang="ko-KR" altLang="en-US" dirty="0"/>
              <a:t> 표현하는 단어를 </a:t>
            </a:r>
            <a:r>
              <a:rPr lang="ko-KR" altLang="en-US" dirty="0" smtClean="0"/>
              <a:t>유추해보면 </a:t>
            </a:r>
            <a:r>
              <a:rPr lang="ko-KR" altLang="en-US" dirty="0"/>
              <a:t>사무라이</a:t>
            </a:r>
            <a:r>
              <a:rPr lang="en-US" altLang="ko-KR" dirty="0"/>
              <a:t>,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노란 </a:t>
            </a:r>
            <a:r>
              <a:rPr lang="ko-KR" altLang="en-US" dirty="0" err="1"/>
              <a:t>트레이닝복</a:t>
            </a:r>
            <a:r>
              <a:rPr lang="en-US" altLang="ko-KR" dirty="0"/>
              <a:t>, </a:t>
            </a:r>
            <a:r>
              <a:rPr lang="ko-KR" altLang="en-US" dirty="0"/>
              <a:t>칼</a:t>
            </a:r>
            <a:r>
              <a:rPr lang="en-US" altLang="ko-KR" dirty="0"/>
              <a:t>, </a:t>
            </a:r>
            <a:r>
              <a:rPr lang="ko-KR" altLang="en-US" dirty="0"/>
              <a:t>투포환</a:t>
            </a:r>
            <a:r>
              <a:rPr lang="en-US" altLang="ko-KR" dirty="0"/>
              <a:t>, </a:t>
            </a:r>
            <a:r>
              <a:rPr lang="ko-KR" altLang="en-US" dirty="0"/>
              <a:t>피</a:t>
            </a:r>
            <a:r>
              <a:rPr lang="en-US" altLang="ko-KR" dirty="0"/>
              <a:t>, </a:t>
            </a:r>
            <a:r>
              <a:rPr lang="ko-KR" altLang="en-US" dirty="0"/>
              <a:t>상처</a:t>
            </a:r>
            <a:r>
              <a:rPr lang="en-US" altLang="ko-KR" dirty="0"/>
              <a:t>, </a:t>
            </a:r>
            <a:r>
              <a:rPr lang="ko-KR" altLang="en-US" dirty="0"/>
              <a:t>칼자국</a:t>
            </a:r>
            <a:r>
              <a:rPr lang="en-US" altLang="ko-KR" dirty="0"/>
              <a:t>, </a:t>
            </a:r>
            <a:r>
              <a:rPr lang="ko-KR" altLang="en-US" dirty="0"/>
              <a:t>복수</a:t>
            </a:r>
            <a:r>
              <a:rPr lang="en-US" altLang="ko-KR" dirty="0"/>
              <a:t>, </a:t>
            </a:r>
            <a:r>
              <a:rPr lang="ko-KR" altLang="en-US" dirty="0"/>
              <a:t>죽음</a:t>
            </a:r>
            <a:r>
              <a:rPr lang="en-US" altLang="ko-KR" dirty="0"/>
              <a:t>, </a:t>
            </a:r>
            <a:r>
              <a:rPr lang="ko-KR" altLang="en-US" dirty="0"/>
              <a:t>동양적인 등이다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 descr="C:\Users\Hiya\Desktop\Task\001_한빛_강의교안\ch13\ch13-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8" y="3573016"/>
            <a:ext cx="1730286" cy="287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iya\Desktop\Task\001_한빛_강의교안\ch13\ch13-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905" y="3573016"/>
            <a:ext cx="3292930" cy="235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Hiya\Desktop\Task\001_한빛_강의교안\ch13\ch13-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66" y="3573016"/>
            <a:ext cx="3292930" cy="235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13-3] </a:t>
            </a:r>
            <a:r>
              <a:rPr lang="ko-KR" altLang="en-US" dirty="0" smtClean="0"/>
              <a:t>키워드를 </a:t>
            </a:r>
            <a:r>
              <a:rPr lang="ko-KR" altLang="en-US" dirty="0"/>
              <a:t>이용한 웹 사이트 콘셉트 정의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/>
              <a:t>콘셉트 정의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marL="801688" lvl="4" indent="0">
              <a:buNone/>
            </a:pPr>
            <a:r>
              <a:rPr lang="ko-KR" altLang="en-US" dirty="0" smtClean="0"/>
              <a:t>① 표현하고 </a:t>
            </a:r>
            <a:r>
              <a:rPr lang="ko-KR" altLang="en-US" dirty="0"/>
              <a:t>싶은 핸드폰의 느낌과 단어들을 쭉 나열해본다</a:t>
            </a:r>
            <a:r>
              <a:rPr lang="en-US" altLang="ko-KR" dirty="0" smtClean="0"/>
              <a:t>.</a:t>
            </a:r>
          </a:p>
          <a:p>
            <a:pPr marL="801688" lvl="4" indent="0">
              <a:buNone/>
            </a:pPr>
            <a:r>
              <a:rPr lang="ko-KR" altLang="en-US" dirty="0" smtClean="0"/>
              <a:t>② 유사 </a:t>
            </a:r>
            <a:r>
              <a:rPr lang="ko-KR" altLang="en-US" dirty="0"/>
              <a:t>웹 사이트의 디자인을 </a:t>
            </a:r>
            <a:r>
              <a:rPr lang="ko-KR" altLang="en-US" dirty="0" err="1"/>
              <a:t>캡처하여</a:t>
            </a:r>
            <a:r>
              <a:rPr lang="ko-KR" altLang="en-US" dirty="0"/>
              <a:t> 비슷한 느낌의 그룹으로 분류해본다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315492" y="2564904"/>
            <a:ext cx="6251536" cy="2315056"/>
            <a:chOff x="1315492" y="2564904"/>
            <a:chExt cx="6251536" cy="2315056"/>
          </a:xfrm>
        </p:grpSpPr>
        <p:pic>
          <p:nvPicPr>
            <p:cNvPr id="5122" name="Picture 2" descr="C:\Users\Hiya\Desktop\Task\001_한빛_강의교안\ch13\ch13-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492" y="2564904"/>
              <a:ext cx="6251536" cy="1984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331640" y="4572183"/>
              <a:ext cx="4464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13-11] </a:t>
              </a:r>
              <a:r>
                <a:rPr lang="ko-KR" altLang="en-US" sz="1400" dirty="0"/>
                <a:t>유사한 그룹으로 분류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54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/>
              <a:t>콘셉트</a:t>
            </a:r>
            <a:r>
              <a:rPr lang="ko-KR" altLang="en-US" dirty="0"/>
              <a:t> 정의 절차</a:t>
            </a:r>
            <a:endParaRPr lang="en-US" altLang="ko-KR" dirty="0"/>
          </a:p>
          <a:p>
            <a:pPr marL="801688" lvl="4" indent="0">
              <a:buNone/>
            </a:pPr>
            <a:r>
              <a:rPr lang="ko-KR" altLang="en-US" dirty="0" smtClean="0"/>
              <a:t>③ 각각의 </a:t>
            </a:r>
            <a:r>
              <a:rPr lang="ko-KR" altLang="en-US" dirty="0"/>
              <a:t>그룹이 풍기는 분위기와 사용된 표현 방법에 대해서 분석해본다</a:t>
            </a:r>
            <a:r>
              <a:rPr lang="en-US" altLang="ko-KR" dirty="0" smtClean="0"/>
              <a:t>.</a:t>
            </a:r>
          </a:p>
          <a:p>
            <a:pPr lvl="4"/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279016" y="1766143"/>
            <a:ext cx="5957280" cy="4324658"/>
            <a:chOff x="1279016" y="1766143"/>
            <a:chExt cx="5957280" cy="4324658"/>
          </a:xfrm>
        </p:grpSpPr>
        <p:pic>
          <p:nvPicPr>
            <p:cNvPr id="6146" name="Picture 2" descr="C:\Users\Hiya\Desktop\Task\001_한빛_강의교안\ch13\ch13-12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016" y="1766143"/>
              <a:ext cx="5957280" cy="4039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79016" y="5783024"/>
              <a:ext cx="5957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13-12] </a:t>
              </a:r>
              <a:r>
                <a:rPr lang="ko-KR" altLang="en-US" sz="1400" dirty="0"/>
                <a:t>웹 사이트의 분위기와 사용된 표현 방법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54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/>
              <a:t>콘셉트</a:t>
            </a:r>
            <a:r>
              <a:rPr lang="ko-KR" altLang="en-US" dirty="0"/>
              <a:t> 정의 절차</a:t>
            </a:r>
            <a:endParaRPr lang="en-US" altLang="ko-KR" dirty="0"/>
          </a:p>
          <a:p>
            <a:pPr marL="801688" lvl="4" indent="0">
              <a:buNone/>
            </a:pPr>
            <a:r>
              <a:rPr lang="ko-KR" altLang="en-US" dirty="0"/>
              <a:t>④ 표현하고자 했던 분위기와 가장 가깝다고 생각되는 그룹 하나를 선택하여 </a:t>
            </a:r>
            <a:r>
              <a:rPr lang="ko-KR" altLang="en-US" dirty="0" err="1"/>
              <a:t>콘셉트를</a:t>
            </a:r>
            <a:r>
              <a:rPr lang="ko-KR" altLang="en-US" dirty="0"/>
              <a:t> 정리해본다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63688" y="1932456"/>
            <a:ext cx="4796140" cy="4736904"/>
            <a:chOff x="1763688" y="1932456"/>
            <a:chExt cx="4796140" cy="4736904"/>
          </a:xfrm>
        </p:grpSpPr>
        <p:pic>
          <p:nvPicPr>
            <p:cNvPr id="7170" name="Picture 2" descr="C:\Users\Hiya\Desktop\Task\001_한빛_강의교안\ch13\ch13-13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932456"/>
              <a:ext cx="3716020" cy="4736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175452" y="6237312"/>
              <a:ext cx="3384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13-13] </a:t>
              </a:r>
              <a:r>
                <a:rPr lang="ko-KR" altLang="en-US" sz="1400" dirty="0"/>
                <a:t>가장 가까운 </a:t>
              </a:r>
              <a:r>
                <a:rPr lang="ko-KR" altLang="en-US" sz="1400" dirty="0" err="1"/>
                <a:t>콘셉트</a:t>
              </a:r>
              <a:r>
                <a:rPr lang="ko-KR" altLang="en-US" sz="1400" dirty="0"/>
                <a:t> 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54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822183" cy="5643563"/>
          </a:xfrm>
        </p:spPr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13-3] </a:t>
            </a:r>
            <a:r>
              <a:rPr lang="ko-KR" altLang="en-US" dirty="0"/>
              <a:t>키워드를 이용한 웹 사이트 </a:t>
            </a:r>
            <a:r>
              <a:rPr lang="ko-KR" altLang="en-US" dirty="0" err="1"/>
              <a:t>콘셉트</a:t>
            </a:r>
            <a:r>
              <a:rPr lang="ko-KR" altLang="en-US" dirty="0"/>
              <a:t> 정의 방법</a:t>
            </a:r>
            <a:endParaRPr lang="en-US" altLang="ko-KR" dirty="0"/>
          </a:p>
          <a:p>
            <a:pPr lvl="3"/>
            <a:r>
              <a:rPr lang="ko-KR" altLang="en-US" dirty="0" err="1" smtClean="0"/>
              <a:t>콘셉트</a:t>
            </a:r>
            <a:r>
              <a:rPr lang="ko-KR" altLang="en-US" dirty="0" smtClean="0"/>
              <a:t> 정리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모던하면서 </a:t>
            </a:r>
            <a:r>
              <a:rPr lang="ko-KR" altLang="en-US" dirty="0"/>
              <a:t>고급스러운 느낌을 살리기 위하여 메인 컬러를 블랙</a:t>
            </a:r>
            <a:r>
              <a:rPr lang="en-US" altLang="ko-KR" dirty="0"/>
              <a:t>(black)</a:t>
            </a:r>
            <a:r>
              <a:rPr lang="ko-KR" altLang="en-US" dirty="0"/>
              <a:t>으로 정한다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 smtClean="0"/>
              <a:t>제품의 </a:t>
            </a:r>
            <a:r>
              <a:rPr lang="ko-KR" altLang="en-US" dirty="0"/>
              <a:t>이미지를 돋보이게 하기 위해 이미지 영역을 넓히고</a:t>
            </a:r>
            <a:r>
              <a:rPr lang="en-US" altLang="ko-KR" dirty="0"/>
              <a:t>, </a:t>
            </a:r>
            <a:r>
              <a:rPr lang="ko-KR" altLang="en-US" dirty="0"/>
              <a:t>그 외의 메뉴는 </a:t>
            </a:r>
            <a:r>
              <a:rPr lang="ko-KR" altLang="en-US" dirty="0" smtClean="0"/>
              <a:t>축소한다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4"/>
            <a:r>
              <a:rPr lang="ko-KR" altLang="en-US" dirty="0" smtClean="0"/>
              <a:t>배경과 </a:t>
            </a:r>
            <a:r>
              <a:rPr lang="ko-KR" altLang="en-US" dirty="0"/>
              <a:t>이미지 영역을 구분하지 않고 빛의 효과를 이용하여 신비로운 이미지를 부각시켜 제품의 느낌을 </a:t>
            </a:r>
            <a:r>
              <a:rPr lang="ko-KR" altLang="en-US" dirty="0" smtClean="0"/>
              <a:t>살린다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4"/>
            <a:r>
              <a:rPr lang="ko-KR" altLang="en-US" dirty="0" smtClean="0"/>
              <a:t>이미지 </a:t>
            </a:r>
            <a:r>
              <a:rPr lang="ko-KR" altLang="en-US" dirty="0"/>
              <a:t>영역에 플래시 애니메이션을 사용하여 동적인 느낌을 표현한다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13-4] </a:t>
            </a:r>
            <a:r>
              <a:rPr lang="ko-KR" altLang="en-US" dirty="0"/>
              <a:t>이미지 맵을 이용한 웹 사이트 콘셉트 정의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ko-KR" altLang="en-US" dirty="0"/>
              <a:t>이미지 </a:t>
            </a:r>
            <a:r>
              <a:rPr lang="ko-KR" altLang="en-US" dirty="0" err="1"/>
              <a:t>맵을</a:t>
            </a:r>
            <a:r>
              <a:rPr lang="ko-KR" altLang="en-US" dirty="0"/>
              <a:t> 이용한 </a:t>
            </a:r>
            <a:r>
              <a:rPr lang="ko-KR" altLang="en-US" dirty="0" err="1"/>
              <a:t>콘셉트</a:t>
            </a:r>
            <a:r>
              <a:rPr lang="ko-KR" altLang="en-US" dirty="0"/>
              <a:t> 정의 방법은 전체적인 디자인 요소의 방향을 </a:t>
            </a:r>
            <a:r>
              <a:rPr lang="ko-KR" altLang="en-US" dirty="0" err="1"/>
              <a:t>맵에</a:t>
            </a:r>
            <a:r>
              <a:rPr lang="ko-KR" altLang="en-US" dirty="0"/>
              <a:t> 그려 이미지를 추출한다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 smtClean="0"/>
              <a:t>유사경쟁 </a:t>
            </a:r>
            <a:r>
              <a:rPr lang="ko-KR" altLang="en-US" dirty="0"/>
              <a:t>사이트와 이미지를 비교해보거나 차별화 방안을 모색하기 위해 사용한다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4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13-4] </a:t>
            </a:r>
            <a:r>
              <a:rPr lang="ko-KR" altLang="en-US" dirty="0"/>
              <a:t>이미지 </a:t>
            </a:r>
            <a:r>
              <a:rPr lang="ko-KR" altLang="en-US" dirty="0" err="1"/>
              <a:t>맵을</a:t>
            </a:r>
            <a:r>
              <a:rPr lang="ko-KR" altLang="en-US" dirty="0"/>
              <a:t> 이용한 웹 사이트 </a:t>
            </a:r>
            <a:r>
              <a:rPr lang="ko-KR" altLang="en-US" dirty="0" err="1"/>
              <a:t>콘셉트</a:t>
            </a:r>
            <a:r>
              <a:rPr lang="ko-KR" altLang="en-US" dirty="0"/>
              <a:t> 정의 방법</a:t>
            </a:r>
            <a:endParaRPr lang="en-US" altLang="ko-KR" dirty="0"/>
          </a:p>
          <a:p>
            <a:pPr lvl="2"/>
            <a:r>
              <a:rPr lang="ko-KR" altLang="en-US" dirty="0"/>
              <a:t>콘셉트 정의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marL="801688" lvl="4" indent="0">
              <a:buNone/>
            </a:pPr>
            <a:r>
              <a:rPr lang="ko-KR" altLang="en-US" dirty="0"/>
              <a:t>① 유사 경쟁 사이트와 이미지를 비교하기 위해 환경 분석을 실시한다</a:t>
            </a:r>
            <a:r>
              <a:rPr lang="en-US" altLang="ko-KR" dirty="0"/>
              <a:t>. </a:t>
            </a:r>
            <a:r>
              <a:rPr lang="ko-KR" altLang="en-US" dirty="0"/>
              <a:t>디자인 요소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 err="1"/>
              <a:t>컬러톤</a:t>
            </a:r>
            <a:r>
              <a:rPr lang="en-US" altLang="ko-KR" dirty="0"/>
              <a:t>, </a:t>
            </a:r>
            <a:r>
              <a:rPr lang="ko-KR" altLang="en-US" dirty="0" err="1"/>
              <a:t>비주얼</a:t>
            </a:r>
            <a:r>
              <a:rPr lang="en-US" altLang="ko-KR" dirty="0"/>
              <a:t>)</a:t>
            </a:r>
            <a:r>
              <a:rPr lang="ko-KR" altLang="en-US" dirty="0" smtClean="0"/>
              <a:t>들의 방향을 </a:t>
            </a:r>
            <a:r>
              <a:rPr lang="ko-KR" altLang="en-US" dirty="0" err="1"/>
              <a:t>맵에</a:t>
            </a:r>
            <a:r>
              <a:rPr lang="ko-KR" altLang="en-US" dirty="0"/>
              <a:t> 그려 이미지를 추출해본다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03648" y="2426836"/>
            <a:ext cx="6696744" cy="3682980"/>
            <a:chOff x="0" y="2426836"/>
            <a:chExt cx="6696744" cy="3682980"/>
          </a:xfrm>
        </p:grpSpPr>
        <p:pic>
          <p:nvPicPr>
            <p:cNvPr id="8194" name="Picture 2" descr="C:\Users\Hiya\Desktop\Task\001_한빛_강의교안\ch13\ch13-1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26836"/>
              <a:ext cx="4607759" cy="3682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12368" y="5802039"/>
              <a:ext cx="3384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13-14] </a:t>
              </a:r>
              <a:r>
                <a:rPr lang="ko-KR" altLang="en-US" sz="1400" dirty="0"/>
                <a:t>레이아웃 분석 실시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54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/>
              <a:t>콘셉트</a:t>
            </a:r>
            <a:r>
              <a:rPr lang="ko-KR" altLang="en-US" dirty="0"/>
              <a:t> 정의 절차</a:t>
            </a:r>
            <a:endParaRPr lang="en-US" altLang="ko-KR" dirty="0"/>
          </a:p>
          <a:p>
            <a:pPr marL="801688" lvl="4" indent="0">
              <a:buNone/>
            </a:pPr>
            <a:r>
              <a:rPr lang="ko-KR" altLang="en-US" dirty="0"/>
              <a:t>① </a:t>
            </a:r>
            <a:r>
              <a:rPr lang="ko-KR" altLang="en-US" dirty="0" smtClean="0"/>
              <a:t>유사 </a:t>
            </a:r>
            <a:r>
              <a:rPr lang="ko-KR" altLang="en-US" dirty="0"/>
              <a:t>경쟁 사이트와 이미지를 비교하기 위해 환경 분석을 실시한다</a:t>
            </a:r>
            <a:r>
              <a:rPr lang="en-US" altLang="ko-KR" dirty="0"/>
              <a:t>. </a:t>
            </a:r>
            <a:r>
              <a:rPr lang="ko-KR" altLang="en-US" dirty="0"/>
              <a:t>디자인 요소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 err="1"/>
              <a:t>컬러톤</a:t>
            </a:r>
            <a:r>
              <a:rPr lang="en-US" altLang="ko-KR" dirty="0"/>
              <a:t>, </a:t>
            </a:r>
            <a:r>
              <a:rPr lang="ko-KR" altLang="en-US" dirty="0" err="1"/>
              <a:t>비주얼</a:t>
            </a:r>
            <a:r>
              <a:rPr lang="en-US" altLang="ko-KR" dirty="0"/>
              <a:t>)</a:t>
            </a:r>
            <a:r>
              <a:rPr lang="ko-KR" altLang="en-US" dirty="0"/>
              <a:t>들의 방향을 </a:t>
            </a:r>
            <a:r>
              <a:rPr lang="ko-KR" altLang="en-US" dirty="0" err="1"/>
              <a:t>맵에</a:t>
            </a:r>
            <a:r>
              <a:rPr lang="ko-KR" altLang="en-US" dirty="0"/>
              <a:t> 그려 이미지를 추출해본다</a:t>
            </a:r>
            <a:r>
              <a:rPr lang="en-US" altLang="ko-KR" dirty="0"/>
              <a:t>.</a:t>
            </a:r>
            <a:endParaRPr lang="ko-KR" altLang="en-US" dirty="0"/>
          </a:p>
          <a:p>
            <a:pPr lvl="3"/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1" y="2000318"/>
            <a:ext cx="7709259" cy="394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6625" y="5955927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13-15] </a:t>
            </a:r>
            <a:r>
              <a:rPr lang="ko-KR" altLang="en-US" sz="1400" dirty="0" err="1"/>
              <a:t>컬러톤</a:t>
            </a:r>
            <a:r>
              <a:rPr lang="ko-KR" altLang="en-US" sz="1400" dirty="0"/>
              <a:t> 분석 실시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5971231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13-16] </a:t>
            </a:r>
            <a:r>
              <a:rPr lang="ko-KR" altLang="en-US" sz="1400" dirty="0" err="1"/>
              <a:t>비주얼</a:t>
            </a:r>
            <a:r>
              <a:rPr lang="ko-KR" altLang="en-US" sz="1400" dirty="0"/>
              <a:t> 분석 실시</a:t>
            </a:r>
          </a:p>
        </p:txBody>
      </p:sp>
    </p:spTree>
    <p:extLst>
      <p:ext uri="{BB962C8B-B14F-4D97-AF65-F5344CB8AC3E}">
        <p14:creationId xmlns:p14="http://schemas.microsoft.com/office/powerpoint/2010/main" val="22154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/>
              <a:t>콘셉트</a:t>
            </a:r>
            <a:r>
              <a:rPr lang="ko-KR" altLang="en-US" dirty="0"/>
              <a:t> 정의 절차</a:t>
            </a:r>
            <a:endParaRPr lang="en-US" altLang="ko-KR" dirty="0"/>
          </a:p>
          <a:p>
            <a:pPr marL="801688" lvl="4" indent="0">
              <a:buNone/>
            </a:pPr>
            <a:r>
              <a:rPr lang="ko-KR" altLang="en-US" dirty="0"/>
              <a:t>② 유사 경쟁사 사이트의 이미지 방향을 비교해가며 정의할 디자인 결과물의 이미지 방향을 이미지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smtClean="0"/>
              <a:t>표시해본다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71600" y="2016802"/>
            <a:ext cx="7702753" cy="4148502"/>
            <a:chOff x="971600" y="1988840"/>
            <a:chExt cx="7702753" cy="4148502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988840"/>
              <a:ext cx="7702753" cy="3890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71600" y="5802037"/>
              <a:ext cx="3384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13-17] </a:t>
              </a:r>
              <a:r>
                <a:rPr lang="ko-KR" altLang="en-US" sz="1400" dirty="0"/>
                <a:t>레이아웃 이미지 </a:t>
              </a:r>
              <a:r>
                <a:rPr lang="ko-KR" altLang="en-US" sz="1400" dirty="0" err="1"/>
                <a:t>맵</a:t>
              </a:r>
              <a:r>
                <a:rPr lang="ko-KR" altLang="en-US" sz="1400" dirty="0"/>
                <a:t> 표시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04048" y="5829565"/>
              <a:ext cx="3384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13-18] </a:t>
              </a:r>
              <a:r>
                <a:rPr lang="ko-KR" altLang="en-US" sz="1400" dirty="0" err="1"/>
                <a:t>컬러톤</a:t>
              </a:r>
              <a:r>
                <a:rPr lang="ko-KR" altLang="en-US" sz="1400" dirty="0"/>
                <a:t> 이미지 </a:t>
              </a:r>
              <a:r>
                <a:rPr lang="ko-KR" altLang="en-US" sz="1400" dirty="0" err="1"/>
                <a:t>맵</a:t>
              </a:r>
              <a:r>
                <a:rPr lang="ko-KR" altLang="en-US" sz="1400" dirty="0"/>
                <a:t>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54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/>
              <a:t>콘셉트</a:t>
            </a:r>
            <a:r>
              <a:rPr lang="ko-KR" altLang="en-US" dirty="0"/>
              <a:t> 정의 절차</a:t>
            </a:r>
            <a:endParaRPr lang="en-US" altLang="ko-KR" dirty="0"/>
          </a:p>
          <a:p>
            <a:pPr marL="801688" lvl="4" indent="0">
              <a:buNone/>
            </a:pPr>
            <a:r>
              <a:rPr lang="ko-KR" altLang="en-US" dirty="0"/>
              <a:t>② 유사 경쟁사 사이트의 이미지 방향을 비교해가며 정의할 디자인 결과물의 이미지 방향을 이미지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smtClean="0"/>
              <a:t>표시해본다</a:t>
            </a:r>
            <a:r>
              <a:rPr lang="en-US" altLang="ko-KR" dirty="0" smtClean="0"/>
              <a:t>.</a:t>
            </a:r>
          </a:p>
          <a:p>
            <a:pPr marL="801688" lvl="4" indent="0">
              <a:buNone/>
            </a:pPr>
            <a:endParaRPr lang="en-US" altLang="ko-KR" dirty="0"/>
          </a:p>
          <a:p>
            <a:pPr marL="801688" lvl="4" indent="0">
              <a:buNone/>
            </a:pPr>
            <a:endParaRPr lang="en-US" altLang="ko-KR" dirty="0" smtClean="0"/>
          </a:p>
          <a:p>
            <a:pPr marL="801688" lvl="4" indent="0">
              <a:buNone/>
            </a:pPr>
            <a:endParaRPr lang="en-US" altLang="ko-KR" dirty="0"/>
          </a:p>
          <a:p>
            <a:pPr marL="801688" lvl="4" indent="0">
              <a:buNone/>
            </a:pPr>
            <a:endParaRPr lang="en-US" altLang="ko-KR" dirty="0" smtClean="0"/>
          </a:p>
          <a:p>
            <a:pPr marL="801688" lvl="4" indent="0">
              <a:buNone/>
            </a:pPr>
            <a:endParaRPr lang="en-US" altLang="ko-KR" dirty="0"/>
          </a:p>
          <a:p>
            <a:pPr marL="801688" lvl="4" indent="0">
              <a:buNone/>
            </a:pPr>
            <a:endParaRPr lang="en-US" altLang="ko-KR" dirty="0" smtClean="0"/>
          </a:p>
          <a:p>
            <a:pPr marL="801688" lvl="4" indent="0">
              <a:buNone/>
            </a:pPr>
            <a:endParaRPr lang="en-US" altLang="ko-KR" dirty="0"/>
          </a:p>
          <a:p>
            <a:pPr marL="801688" lvl="4" indent="0">
              <a:buNone/>
            </a:pPr>
            <a:endParaRPr lang="en-US" altLang="ko-KR" dirty="0" smtClean="0"/>
          </a:p>
          <a:p>
            <a:pPr marL="801688" lvl="4" indent="0">
              <a:buNone/>
            </a:pPr>
            <a:endParaRPr lang="en-US" altLang="ko-KR" dirty="0"/>
          </a:p>
          <a:p>
            <a:pPr marL="801688" lvl="4" indent="0">
              <a:buNone/>
            </a:pPr>
            <a:endParaRPr lang="en-US" altLang="ko-KR" dirty="0" smtClean="0"/>
          </a:p>
          <a:p>
            <a:pPr marL="801688" lvl="4" indent="0">
              <a:buNone/>
            </a:pPr>
            <a:endParaRPr lang="en-US" altLang="ko-KR" dirty="0"/>
          </a:p>
          <a:p>
            <a:pPr marL="801688" lvl="4" indent="0">
              <a:buNone/>
            </a:pPr>
            <a:endParaRPr lang="en-US" altLang="ko-KR" dirty="0" smtClean="0"/>
          </a:p>
          <a:p>
            <a:pPr marL="801688" lvl="4" indent="0">
              <a:buNone/>
            </a:pPr>
            <a:endParaRPr lang="en-US" altLang="ko-KR" dirty="0" smtClean="0"/>
          </a:p>
          <a:p>
            <a:pPr marL="801688" lvl="4" indent="0">
              <a:buNone/>
            </a:pPr>
            <a:endParaRPr lang="en-US" altLang="ko-KR" dirty="0"/>
          </a:p>
          <a:p>
            <a:pPr marL="801688" lvl="4" indent="0">
              <a:buNone/>
            </a:pPr>
            <a:r>
              <a:rPr lang="ko-KR" altLang="en-US" dirty="0"/>
              <a:t>③ 차별화 방안을 생각해보며</a:t>
            </a:r>
            <a:r>
              <a:rPr lang="en-US" altLang="ko-KR" dirty="0"/>
              <a:t>, </a:t>
            </a:r>
            <a:r>
              <a:rPr lang="ko-KR" altLang="en-US" dirty="0"/>
              <a:t>디자인 결과물의 이미지 방향을 </a:t>
            </a:r>
            <a:r>
              <a:rPr lang="ko-KR" altLang="en-US" dirty="0" err="1"/>
              <a:t>콘셉트로</a:t>
            </a:r>
            <a:r>
              <a:rPr lang="ko-KR" altLang="en-US" dirty="0"/>
              <a:t> 정리해본다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23928" y="1689129"/>
            <a:ext cx="3821957" cy="4153519"/>
            <a:chOff x="971600" y="1956295"/>
            <a:chExt cx="3821957" cy="4153519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1600" y="1956295"/>
              <a:ext cx="3821957" cy="3890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71600" y="5802037"/>
              <a:ext cx="3384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13-19] </a:t>
              </a:r>
              <a:r>
                <a:rPr lang="ko-KR" altLang="en-US" sz="1400" dirty="0" err="1"/>
                <a:t>비주얼</a:t>
              </a:r>
              <a:r>
                <a:rPr lang="ko-KR" altLang="en-US" sz="1400" dirty="0"/>
                <a:t> 이미지 </a:t>
              </a:r>
              <a:r>
                <a:rPr lang="ko-KR" altLang="en-US" sz="1400" dirty="0" err="1"/>
                <a:t>맵</a:t>
              </a:r>
              <a:r>
                <a:rPr lang="ko-KR" altLang="en-US" sz="1400" dirty="0"/>
                <a:t>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2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3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4159250"/>
          </a:xfrm>
          <a:ln>
            <a:round/>
            <a:headEnd/>
            <a:tailEnd/>
          </a:ln>
        </p:spPr>
        <p:txBody>
          <a:bodyPr>
            <a:normAutofit/>
          </a:bodyPr>
          <a:lstStyle/>
          <a:p>
            <a:r>
              <a:rPr lang="ko-KR" altLang="en-US" sz="2400" dirty="0" smtClean="0"/>
              <a:t>디자인 </a:t>
            </a:r>
            <a:r>
              <a:rPr lang="ko-KR" altLang="en-US" sz="2400" dirty="0" err="1"/>
              <a:t>콘셉트를</a:t>
            </a:r>
            <a:r>
              <a:rPr lang="ko-KR" altLang="en-US" sz="2400" dirty="0"/>
              <a:t> 정의하는 방법론을 알아본다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smtClean="0"/>
              <a:t>키워드로 </a:t>
            </a:r>
            <a:r>
              <a:rPr lang="ko-KR" altLang="en-US" sz="2400" dirty="0"/>
              <a:t>정의하는 방법과 이미지 </a:t>
            </a:r>
            <a:r>
              <a:rPr lang="ko-KR" altLang="en-US" sz="2400" dirty="0" err="1"/>
              <a:t>맵</a:t>
            </a:r>
            <a:r>
              <a:rPr lang="ko-KR" altLang="en-US" sz="2400" dirty="0"/>
              <a:t> 방법을 실습해본다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smtClean="0"/>
              <a:t>여러 </a:t>
            </a:r>
            <a:r>
              <a:rPr lang="ko-KR" altLang="en-US" sz="2400" dirty="0"/>
              <a:t>가지 디자인 전략을 이해하여 적용해본다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43000" y="9525"/>
            <a:ext cx="4429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32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학습목표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13-4] </a:t>
            </a:r>
            <a:r>
              <a:rPr lang="ko-KR" altLang="en-US" dirty="0"/>
              <a:t>이미지 </a:t>
            </a:r>
            <a:r>
              <a:rPr lang="ko-KR" altLang="en-US" dirty="0" err="1"/>
              <a:t>맵을</a:t>
            </a:r>
            <a:r>
              <a:rPr lang="ko-KR" altLang="en-US" dirty="0"/>
              <a:t> 이용한 웹 사이트 </a:t>
            </a:r>
            <a:r>
              <a:rPr lang="ko-KR" altLang="en-US" dirty="0" err="1"/>
              <a:t>콘셉트</a:t>
            </a:r>
            <a:r>
              <a:rPr lang="ko-KR" altLang="en-US" dirty="0"/>
              <a:t> 정의 방법</a:t>
            </a:r>
            <a:endParaRPr lang="en-US" altLang="ko-KR" dirty="0"/>
          </a:p>
          <a:p>
            <a:pPr lvl="2"/>
            <a:r>
              <a:rPr lang="ko-KR" altLang="en-US" dirty="0" err="1"/>
              <a:t>콘셉트</a:t>
            </a:r>
            <a:r>
              <a:rPr lang="ko-KR" altLang="en-US" dirty="0"/>
              <a:t> </a:t>
            </a:r>
            <a:r>
              <a:rPr lang="ko-KR" altLang="en-US" dirty="0" smtClean="0"/>
              <a:t>정리</a:t>
            </a:r>
            <a:endParaRPr lang="en-US" altLang="ko-KR" dirty="0" smtClean="0"/>
          </a:p>
          <a:p>
            <a:pPr marL="801688" lvl="4" indent="0">
              <a:buNone/>
            </a:pPr>
            <a:r>
              <a:rPr lang="ko-KR" altLang="en-US" dirty="0"/>
              <a:t>① </a:t>
            </a:r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pPr lvl="4"/>
            <a:r>
              <a:rPr lang="ko-KR" altLang="en-US" dirty="0" err="1"/>
              <a:t>네비게이션</a:t>
            </a:r>
            <a:r>
              <a:rPr lang="ko-KR" altLang="en-US" dirty="0"/>
              <a:t> 영역을 축소화하고</a:t>
            </a:r>
            <a:r>
              <a:rPr lang="en-US" altLang="ko-KR" dirty="0"/>
              <a:t>, </a:t>
            </a:r>
            <a:r>
              <a:rPr lang="ko-KR" altLang="en-US" dirty="0"/>
              <a:t>심플한 레이아웃으로 제품 이미지를 부각시킨다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 smtClean="0"/>
              <a:t>이미지 </a:t>
            </a:r>
            <a:r>
              <a:rPr lang="ko-KR" altLang="en-US" dirty="0"/>
              <a:t>영역을 구분하지 않음으로써 제품의 </a:t>
            </a:r>
            <a:r>
              <a:rPr lang="ko-KR" altLang="en-US" dirty="0" err="1"/>
              <a:t>비주얼적인</a:t>
            </a:r>
            <a:r>
              <a:rPr lang="ko-KR" altLang="en-US" dirty="0"/>
              <a:t> 면을 강조한다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marL="801688" lvl="4" indent="0">
              <a:buNone/>
            </a:pPr>
            <a:r>
              <a:rPr lang="ko-KR" altLang="en-US" dirty="0" smtClean="0"/>
              <a:t>② </a:t>
            </a:r>
            <a:r>
              <a:rPr lang="ko-KR" altLang="en-US" dirty="0" err="1" smtClean="0"/>
              <a:t>컬러톤</a:t>
            </a:r>
            <a:endParaRPr lang="en-US" altLang="ko-KR" dirty="0" smtClean="0"/>
          </a:p>
          <a:p>
            <a:pPr lvl="4"/>
            <a:r>
              <a:rPr lang="ko-KR" altLang="en-US" dirty="0" err="1"/>
              <a:t>투톤</a:t>
            </a:r>
            <a:r>
              <a:rPr lang="ko-KR" altLang="en-US" dirty="0"/>
              <a:t> 또는 제한적인 컬러를 사용하여 전체적으로 모던한 느낌을 준다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 err="1" smtClean="0"/>
              <a:t>저대비</a:t>
            </a:r>
            <a:r>
              <a:rPr lang="ko-KR" altLang="en-US" dirty="0" smtClean="0"/>
              <a:t> </a:t>
            </a:r>
            <a:r>
              <a:rPr lang="ko-KR" altLang="en-US" dirty="0"/>
              <a:t>색상을 배치하여 차분하고 </a:t>
            </a:r>
            <a:r>
              <a:rPr lang="ko-KR" altLang="en-US" dirty="0" err="1"/>
              <a:t>무게감이</a:t>
            </a:r>
            <a:r>
              <a:rPr lang="ko-KR" altLang="en-US" dirty="0"/>
              <a:t> 느껴지도록 표현한다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marL="801688" lvl="4" indent="0">
              <a:buNone/>
            </a:pPr>
            <a:r>
              <a:rPr lang="ko-KR" altLang="en-US" dirty="0" smtClean="0"/>
              <a:t>③ </a:t>
            </a:r>
            <a:r>
              <a:rPr lang="ko-KR" altLang="en-US" dirty="0" err="1" smtClean="0"/>
              <a:t>비주얼</a:t>
            </a:r>
            <a:endParaRPr lang="en-US" altLang="ko-KR" dirty="0" smtClean="0"/>
          </a:p>
          <a:p>
            <a:pPr lvl="4"/>
            <a:r>
              <a:rPr lang="ko-KR" altLang="en-US" dirty="0"/>
              <a:t>블랙 계열 배경을 사용하여 고급스러움을 살린다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 smtClean="0"/>
              <a:t>정적인 </a:t>
            </a:r>
            <a:r>
              <a:rPr lang="ko-KR" altLang="en-US" dirty="0"/>
              <a:t>사진 이미지에 플래시 애니메이션을 추가하여 동적으로 표현한다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1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2"/>
            <a:r>
              <a:rPr lang="ko-KR" altLang="en-US" dirty="0"/>
              <a:t>다음의 제품 및 서비스를 홍보하는 웹 사이트의 디자인 </a:t>
            </a:r>
            <a:r>
              <a:rPr lang="ko-KR" altLang="en-US" dirty="0" err="1"/>
              <a:t>콘셉트를</a:t>
            </a:r>
            <a:r>
              <a:rPr lang="ko-KR" altLang="en-US" dirty="0"/>
              <a:t> 키워드 방법과 이미지 </a:t>
            </a:r>
            <a:r>
              <a:rPr lang="ko-KR" altLang="en-US" dirty="0" err="1"/>
              <a:t>맵</a:t>
            </a:r>
            <a:r>
              <a:rPr lang="ko-KR" altLang="en-US" dirty="0"/>
              <a:t> 방법을 사용하여 </a:t>
            </a:r>
            <a:r>
              <a:rPr lang="ko-KR" altLang="en-US" dirty="0" smtClean="0"/>
              <a:t>정의 해보자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테마파크를 홍보하는 웹 사이트 디자인 </a:t>
            </a:r>
            <a:r>
              <a:rPr lang="ko-KR" altLang="en-US" dirty="0" err="1" smtClean="0"/>
              <a:t>콘셉트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에버랜드</a:t>
            </a:r>
            <a:r>
              <a:rPr lang="en-US" altLang="ko-KR" dirty="0"/>
              <a:t>, </a:t>
            </a:r>
            <a:r>
              <a:rPr lang="ko-KR" altLang="en-US" dirty="0" err="1"/>
              <a:t>롯데월드</a:t>
            </a:r>
            <a:r>
              <a:rPr lang="ko-KR" altLang="en-US" dirty="0"/>
              <a:t> 등</a:t>
            </a:r>
          </a:p>
          <a:p>
            <a:pPr lvl="2"/>
            <a:r>
              <a:rPr lang="ko-KR" altLang="en-US" dirty="0" smtClean="0"/>
              <a:t>키워드를 </a:t>
            </a:r>
            <a:r>
              <a:rPr lang="ko-KR" altLang="en-US" dirty="0"/>
              <a:t>이용한 웹 사이트 </a:t>
            </a:r>
            <a:r>
              <a:rPr lang="ko-KR" altLang="en-US" dirty="0" err="1"/>
              <a:t>콘셉트</a:t>
            </a:r>
            <a:r>
              <a:rPr lang="ko-KR" altLang="en-US" dirty="0"/>
              <a:t> 정의</a:t>
            </a:r>
          </a:p>
          <a:p>
            <a:pPr lvl="2"/>
            <a:r>
              <a:rPr lang="ko-KR" altLang="en-US" dirty="0" smtClean="0"/>
              <a:t>이미지 </a:t>
            </a:r>
            <a:r>
              <a:rPr lang="ko-KR" altLang="en-US" dirty="0" err="1"/>
              <a:t>맵을</a:t>
            </a:r>
            <a:r>
              <a:rPr lang="ko-KR" altLang="en-US" dirty="0"/>
              <a:t> 이용한 웹 사이트 </a:t>
            </a:r>
            <a:r>
              <a:rPr lang="ko-KR" altLang="en-US" dirty="0" err="1"/>
              <a:t>콘셉트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여성 화장품을 홍보하는 웹 사이트 디자인 </a:t>
            </a:r>
            <a:r>
              <a:rPr lang="ko-KR" altLang="en-US" dirty="0" err="1" smtClean="0"/>
              <a:t>콘셉트</a:t>
            </a:r>
            <a:endParaRPr lang="en-US" altLang="ko-KR" dirty="0" smtClean="0"/>
          </a:p>
          <a:p>
            <a:pPr lvl="2"/>
            <a:r>
              <a:rPr lang="ko-KR" altLang="en-US" dirty="0" err="1"/>
              <a:t>랑콤</a:t>
            </a:r>
            <a:r>
              <a:rPr lang="en-US" altLang="ko-KR" dirty="0" smtClean="0"/>
              <a:t>, </a:t>
            </a:r>
            <a:r>
              <a:rPr lang="en-US" altLang="ko-KR" dirty="0"/>
              <a:t>SK2 </a:t>
            </a:r>
            <a:r>
              <a:rPr lang="ko-KR" altLang="en-US" dirty="0"/>
              <a:t>등</a:t>
            </a:r>
          </a:p>
          <a:p>
            <a:pPr lvl="2"/>
            <a:r>
              <a:rPr lang="ko-KR" altLang="en-US" dirty="0" smtClean="0"/>
              <a:t>키워드를 </a:t>
            </a:r>
            <a:r>
              <a:rPr lang="ko-KR" altLang="en-US" dirty="0"/>
              <a:t>이용한 웹 사이트 </a:t>
            </a:r>
            <a:r>
              <a:rPr lang="ko-KR" altLang="en-US" dirty="0" err="1"/>
              <a:t>콘셉트</a:t>
            </a:r>
            <a:r>
              <a:rPr lang="ko-KR" altLang="en-US" dirty="0"/>
              <a:t> 정의</a:t>
            </a:r>
          </a:p>
          <a:p>
            <a:pPr lvl="2"/>
            <a:r>
              <a:rPr lang="ko-KR" altLang="en-US" dirty="0" smtClean="0"/>
              <a:t>이미지 </a:t>
            </a:r>
            <a:r>
              <a:rPr lang="ko-KR" altLang="en-US" dirty="0" err="1"/>
              <a:t>맵을</a:t>
            </a:r>
            <a:r>
              <a:rPr lang="ko-KR" altLang="en-US" dirty="0"/>
              <a:t> 이용한 웹 사이트 </a:t>
            </a:r>
            <a:r>
              <a:rPr lang="ko-KR" altLang="en-US" dirty="0" err="1"/>
              <a:t>콘셉트</a:t>
            </a:r>
            <a:r>
              <a:rPr lang="ko-KR" altLang="en-US" dirty="0"/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23071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의류 브랜드를 홍보하는 웹 사이트 디자인 </a:t>
            </a:r>
            <a:r>
              <a:rPr lang="ko-KR" altLang="en-US" dirty="0" err="1" smtClean="0"/>
              <a:t>콘셉트</a:t>
            </a:r>
            <a:r>
              <a:rPr lang="en-US" altLang="ko-KR" dirty="0" smtClean="0"/>
              <a:t>	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지오다노</a:t>
            </a:r>
            <a:r>
              <a:rPr lang="en-US" altLang="ko-KR" dirty="0"/>
              <a:t>, GAP, </a:t>
            </a:r>
            <a:r>
              <a:rPr lang="ko-KR" altLang="en-US" dirty="0" err="1"/>
              <a:t>나인식스</a:t>
            </a:r>
            <a:r>
              <a:rPr lang="ko-KR" altLang="en-US" dirty="0"/>
              <a:t> 등</a:t>
            </a:r>
          </a:p>
          <a:p>
            <a:pPr lvl="2"/>
            <a:r>
              <a:rPr lang="ko-KR" altLang="en-US" dirty="0" smtClean="0"/>
              <a:t>키워드를 </a:t>
            </a:r>
            <a:r>
              <a:rPr lang="ko-KR" altLang="en-US" dirty="0"/>
              <a:t>이용한 웹 사이트 </a:t>
            </a:r>
            <a:r>
              <a:rPr lang="ko-KR" altLang="en-US" dirty="0" err="1"/>
              <a:t>콘셉트</a:t>
            </a:r>
            <a:r>
              <a:rPr lang="ko-KR" altLang="en-US" dirty="0"/>
              <a:t> 정의</a:t>
            </a:r>
          </a:p>
          <a:p>
            <a:pPr lvl="2"/>
            <a:r>
              <a:rPr lang="ko-KR" altLang="en-US" dirty="0" smtClean="0"/>
              <a:t>이미지 </a:t>
            </a:r>
            <a:r>
              <a:rPr lang="ko-KR" altLang="en-US" dirty="0" err="1"/>
              <a:t>맵을</a:t>
            </a:r>
            <a:r>
              <a:rPr lang="ko-KR" altLang="en-US" dirty="0"/>
              <a:t> 이용한 웹 사이트 </a:t>
            </a:r>
            <a:r>
              <a:rPr lang="ko-KR" altLang="en-US" dirty="0" err="1"/>
              <a:t>콘셉트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패밀리 레스토랑을 홍보하는 웹 사이트 디자인 </a:t>
            </a:r>
            <a:r>
              <a:rPr lang="ko-KR" altLang="en-US" dirty="0" err="1" smtClean="0"/>
              <a:t>콘셉트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TGI</a:t>
            </a:r>
            <a:r>
              <a:rPr lang="en-US" altLang="ko-KR" dirty="0"/>
              <a:t>, </a:t>
            </a:r>
            <a:r>
              <a:rPr lang="ko-KR" altLang="en-US" dirty="0" err="1"/>
              <a:t>베니건스</a:t>
            </a:r>
            <a:r>
              <a:rPr lang="ko-KR" altLang="en-US" dirty="0"/>
              <a:t> 등</a:t>
            </a:r>
          </a:p>
          <a:p>
            <a:pPr lvl="2"/>
            <a:r>
              <a:rPr lang="ko-KR" altLang="en-US" dirty="0" smtClean="0"/>
              <a:t>키워드를 </a:t>
            </a:r>
            <a:r>
              <a:rPr lang="ko-KR" altLang="en-US" dirty="0"/>
              <a:t>이용한 웹 사이트 </a:t>
            </a:r>
            <a:r>
              <a:rPr lang="ko-KR" altLang="en-US" dirty="0" err="1"/>
              <a:t>콘셉트</a:t>
            </a:r>
            <a:r>
              <a:rPr lang="ko-KR" altLang="en-US" dirty="0"/>
              <a:t> 정의</a:t>
            </a:r>
          </a:p>
          <a:p>
            <a:pPr lvl="2"/>
            <a:r>
              <a:rPr lang="ko-KR" altLang="en-US" dirty="0" smtClean="0"/>
              <a:t>이미지 </a:t>
            </a:r>
            <a:r>
              <a:rPr lang="ko-KR" altLang="en-US" dirty="0" err="1"/>
              <a:t>맵</a:t>
            </a:r>
            <a:r>
              <a:rPr lang="en-US" altLang="ko-KR" dirty="0"/>
              <a:t>(Image Map)</a:t>
            </a:r>
            <a:r>
              <a:rPr lang="ko-KR" altLang="en-US" dirty="0"/>
              <a:t>을 이용한 웹 사이트 </a:t>
            </a:r>
            <a:r>
              <a:rPr lang="ko-KR" altLang="en-US" dirty="0" err="1"/>
              <a:t>콘셉트</a:t>
            </a:r>
            <a:r>
              <a:rPr lang="ko-KR" altLang="en-US" dirty="0"/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23071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아이덴티티 디자인의 </a:t>
            </a:r>
            <a:r>
              <a:rPr lang="ko-KR" altLang="en-US" b="0" dirty="0" smtClean="0"/>
              <a:t>정의</a:t>
            </a:r>
            <a:endParaRPr lang="en-US" altLang="ko-KR" b="0" dirty="0" smtClean="0"/>
          </a:p>
          <a:p>
            <a:pPr lvl="2"/>
            <a:r>
              <a:rPr lang="ko-KR" altLang="en-US" dirty="0"/>
              <a:t>시각 디자인에 있어서 </a:t>
            </a:r>
            <a:r>
              <a:rPr lang="ko-KR" altLang="en-US" dirty="0" err="1"/>
              <a:t>아이덴티티</a:t>
            </a:r>
            <a:r>
              <a:rPr lang="ko-KR" altLang="en-US" dirty="0"/>
              <a:t> 디자인</a:t>
            </a:r>
            <a:r>
              <a:rPr lang="en-US" altLang="ko-KR" dirty="0"/>
              <a:t>(Identity Design)</a:t>
            </a:r>
            <a:r>
              <a:rPr lang="ko-KR" altLang="en-US" dirty="0"/>
              <a:t>은 주로 기업이나 단체를 위한 심볼 및 </a:t>
            </a:r>
            <a:r>
              <a:rPr lang="ko-KR" altLang="en-US" dirty="0" smtClean="0"/>
              <a:t>문자 </a:t>
            </a:r>
            <a:r>
              <a:rPr lang="ko-KR" altLang="en-US" dirty="0"/>
              <a:t>체계를 포함하는 전체적인 시각 이미지 창조 작업을 뜻한다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r>
              <a:rPr lang="ko-KR" altLang="en-US" b="0" dirty="0"/>
              <a:t>웹에서의 아이덴티티 디자인 </a:t>
            </a:r>
            <a:r>
              <a:rPr lang="ko-KR" altLang="en-US" b="0" dirty="0" smtClean="0"/>
              <a:t>방법</a:t>
            </a:r>
            <a:endParaRPr lang="en-US" altLang="ko-KR" b="0" dirty="0" smtClean="0"/>
          </a:p>
          <a:p>
            <a:pPr lvl="2"/>
            <a:r>
              <a:rPr lang="ko-KR" altLang="en-US" dirty="0"/>
              <a:t>일관된 </a:t>
            </a:r>
            <a:r>
              <a:rPr lang="en-US" altLang="ko-KR" dirty="0"/>
              <a:t>WI</a:t>
            </a:r>
            <a:r>
              <a:rPr lang="ko-KR" altLang="en-US" dirty="0"/>
              <a:t>와 </a:t>
            </a:r>
            <a:r>
              <a:rPr lang="en-US" altLang="ko-KR" dirty="0"/>
              <a:t>BI</a:t>
            </a:r>
            <a:r>
              <a:rPr lang="ko-KR" altLang="en-US" dirty="0"/>
              <a:t>를 적용하라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수직적</a:t>
            </a:r>
            <a:r>
              <a:rPr lang="en-US" altLang="ko-KR" dirty="0"/>
              <a:t>/</a:t>
            </a:r>
            <a:r>
              <a:rPr lang="ko-KR" altLang="en-US" dirty="0"/>
              <a:t>수평적 </a:t>
            </a:r>
            <a:r>
              <a:rPr lang="ko-KR" altLang="en-US" dirty="0" err="1"/>
              <a:t>아이텐티티가</a:t>
            </a:r>
            <a:r>
              <a:rPr lang="ko-KR" altLang="en-US" dirty="0"/>
              <a:t> 표현될 수 있도록 구현하라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기업의 </a:t>
            </a:r>
            <a:r>
              <a:rPr lang="ko-KR" altLang="en-US" dirty="0"/>
              <a:t>가치관이 표현될 수 있도록 하라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로고와 </a:t>
            </a:r>
            <a:r>
              <a:rPr lang="ko-KR" altLang="en-US" dirty="0"/>
              <a:t>일관된 </a:t>
            </a:r>
            <a:r>
              <a:rPr lang="ko-KR" altLang="en-US" dirty="0" err="1"/>
              <a:t>아이텐티티를</a:t>
            </a:r>
            <a:r>
              <a:rPr lang="ko-KR" altLang="en-US" dirty="0"/>
              <a:t> 적용하라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브랜드 </a:t>
            </a:r>
            <a:r>
              <a:rPr lang="ko-KR" altLang="en-US" dirty="0"/>
              <a:t>특성을 고려한 컬러 </a:t>
            </a:r>
            <a:r>
              <a:rPr lang="ko-KR" altLang="en-US" dirty="0" err="1"/>
              <a:t>아이덴티티를</a:t>
            </a:r>
            <a:r>
              <a:rPr lang="ko-KR" altLang="en-US" dirty="0"/>
              <a:t> 적용하라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일관된 </a:t>
            </a:r>
            <a:r>
              <a:rPr lang="ko-KR" altLang="en-US" dirty="0"/>
              <a:t>컬러 </a:t>
            </a:r>
            <a:r>
              <a:rPr lang="ko-KR" altLang="en-US" dirty="0" err="1"/>
              <a:t>아이덴티티를</a:t>
            </a:r>
            <a:r>
              <a:rPr lang="ko-KR" altLang="en-US" dirty="0"/>
              <a:t> 적용하라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1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웹에서의 </a:t>
            </a:r>
            <a:r>
              <a:rPr lang="ko-KR" altLang="en-US" b="0" dirty="0" err="1"/>
              <a:t>아이덴티티</a:t>
            </a:r>
            <a:r>
              <a:rPr lang="ko-KR" altLang="en-US" b="0" dirty="0"/>
              <a:t> 디자인 방법</a:t>
            </a:r>
            <a:endParaRPr lang="en-US" altLang="ko-KR" b="0" dirty="0"/>
          </a:p>
          <a:p>
            <a:pPr lvl="1"/>
            <a:r>
              <a:rPr lang="ko-KR" altLang="en-US" dirty="0"/>
              <a:t>일관된 </a:t>
            </a:r>
            <a:r>
              <a:rPr lang="en-US" altLang="ko-KR" dirty="0"/>
              <a:t>WI</a:t>
            </a:r>
            <a:r>
              <a:rPr lang="ko-KR" altLang="en-US" dirty="0"/>
              <a:t>와 </a:t>
            </a:r>
            <a:r>
              <a:rPr lang="en-US" altLang="ko-KR" dirty="0"/>
              <a:t>BI</a:t>
            </a:r>
            <a:r>
              <a:rPr lang="ko-KR" altLang="en-US" dirty="0"/>
              <a:t>를 </a:t>
            </a:r>
            <a:r>
              <a:rPr lang="ko-KR" altLang="en-US" dirty="0" smtClean="0"/>
              <a:t>적용하라</a:t>
            </a:r>
            <a:endParaRPr lang="en-US" altLang="ko-KR" dirty="0" smtClean="0"/>
          </a:p>
          <a:p>
            <a:pPr lvl="2"/>
            <a:r>
              <a:rPr lang="en-US" altLang="ko-KR" dirty="0"/>
              <a:t>CI(Corporate Identity) </a:t>
            </a:r>
            <a:r>
              <a:rPr lang="ko-KR" altLang="en-US" dirty="0"/>
              <a:t>컨설팅 영역 중에서 가장 핵심이 되는 부분은 기업명</a:t>
            </a:r>
            <a:r>
              <a:rPr lang="en-US" altLang="ko-KR" dirty="0"/>
              <a:t>, </a:t>
            </a:r>
            <a:r>
              <a:rPr lang="ko-KR" altLang="en-US" dirty="0"/>
              <a:t>로고</a:t>
            </a:r>
            <a:r>
              <a:rPr lang="en-US" altLang="ko-KR" dirty="0"/>
              <a:t>, </a:t>
            </a:r>
            <a:r>
              <a:rPr lang="ko-KR" altLang="en-US" dirty="0"/>
              <a:t>심벌 </a:t>
            </a:r>
            <a:r>
              <a:rPr lang="ko-KR" altLang="en-US" dirty="0" smtClean="0"/>
              <a:t>마크</a:t>
            </a:r>
            <a:r>
              <a:rPr lang="en-US" altLang="ko-KR" dirty="0" smtClean="0"/>
              <a:t>WI/BI(Web </a:t>
            </a:r>
            <a:r>
              <a:rPr lang="en-US" altLang="ko-KR" dirty="0"/>
              <a:t>Identity/Brand Identity)</a:t>
            </a:r>
            <a:r>
              <a:rPr lang="ko-KR" altLang="en-US" dirty="0"/>
              <a:t>에서부터 기업이 지향하는 기업 이미지를 시각 요소로 </a:t>
            </a:r>
            <a:r>
              <a:rPr lang="ko-KR" altLang="en-US" dirty="0" smtClean="0"/>
              <a:t>표현해주는 </a:t>
            </a:r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ko-KR" altLang="en-US" dirty="0" err="1"/>
              <a:t>아이덴티티</a:t>
            </a:r>
            <a:r>
              <a:rPr lang="en-US" altLang="ko-KR" dirty="0"/>
              <a:t>(Visual Identity)</a:t>
            </a:r>
            <a:r>
              <a:rPr lang="ko-KR" altLang="en-US" dirty="0"/>
              <a:t>라고 해도 과언이 아니다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비주얼 아이덴티티는 사용자에게 </a:t>
            </a:r>
            <a:r>
              <a:rPr lang="en-US" altLang="ko-KR" dirty="0"/>
              <a:t>e</a:t>
            </a:r>
            <a:r>
              <a:rPr lang="ko-KR" altLang="en-US" dirty="0"/>
              <a:t>브랜드를 구축하게 하는 직접적인 경험을 제공해준다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13-5] </a:t>
            </a:r>
            <a:r>
              <a:rPr lang="ko-KR" altLang="en-US" dirty="0"/>
              <a:t>일관된 </a:t>
            </a:r>
            <a:r>
              <a:rPr lang="en-US" altLang="ko-KR" dirty="0"/>
              <a:t>WI</a:t>
            </a:r>
            <a:r>
              <a:rPr lang="ko-KR" altLang="en-US" dirty="0"/>
              <a:t>와 </a:t>
            </a:r>
            <a:r>
              <a:rPr lang="en-US" altLang="ko-KR" dirty="0"/>
              <a:t>BI</a:t>
            </a:r>
            <a:r>
              <a:rPr lang="ko-KR" altLang="en-US" dirty="0"/>
              <a:t>를 적용한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TIME(http</a:t>
            </a:r>
            <a:r>
              <a:rPr lang="en-US" altLang="ko-KR" dirty="0"/>
              <a:t>://www.time.com)</a:t>
            </a:r>
            <a:endParaRPr lang="en-US" altLang="ko-KR" dirty="0" smtClean="0"/>
          </a:p>
          <a:p>
            <a:pPr lvl="4"/>
            <a:r>
              <a:rPr lang="ko-KR" altLang="en-US" dirty="0"/>
              <a:t>오프라인과 온라인 이미지를 일관성 있게 디자인하여 웹 사이트 전체에 통일감을 주고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7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TIME</a:t>
            </a:r>
            <a:r>
              <a:rPr lang="en-US" altLang="ko-KR" dirty="0"/>
              <a:t>(http://www.time.com)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11266" name="Picture 2" descr="C:\Users\Hiya\Desktop\Task\001_한빛_강의교안\ch13\ch13-2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51" y="1412776"/>
            <a:ext cx="1791465" cy="45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Hiya\Desktop\Task\001_한빛_강의교안\ch13\ch13-2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07348"/>
            <a:ext cx="2904758" cy="382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웹에서의 </a:t>
            </a:r>
            <a:r>
              <a:rPr lang="ko-KR" altLang="en-US" b="0" dirty="0" err="1"/>
              <a:t>아이덴티티</a:t>
            </a:r>
            <a:r>
              <a:rPr lang="ko-KR" altLang="en-US" b="0" dirty="0"/>
              <a:t> 디자인 방법</a:t>
            </a:r>
            <a:endParaRPr lang="en-US" altLang="ko-KR" b="0" dirty="0"/>
          </a:p>
          <a:p>
            <a:pPr lvl="1"/>
            <a:r>
              <a:rPr lang="ko-KR" altLang="en-US" dirty="0"/>
              <a:t>수직적</a:t>
            </a:r>
            <a:r>
              <a:rPr lang="en-US" altLang="ko-KR" dirty="0"/>
              <a:t>/</a:t>
            </a:r>
            <a:r>
              <a:rPr lang="ko-KR" altLang="en-US" dirty="0"/>
              <a:t>수평적 아이텐티티가 표현될 수 있도록 </a:t>
            </a:r>
            <a:r>
              <a:rPr lang="ko-KR" altLang="en-US" dirty="0" smtClean="0"/>
              <a:t>구현하라</a:t>
            </a:r>
            <a:endParaRPr lang="en-US" altLang="ko-KR" dirty="0" smtClean="0"/>
          </a:p>
          <a:p>
            <a:pPr lvl="2"/>
            <a:r>
              <a:rPr lang="ko-KR" altLang="en-US" dirty="0"/>
              <a:t>수직적</a:t>
            </a:r>
            <a:r>
              <a:rPr lang="en-US" altLang="ko-KR" dirty="0"/>
              <a:t>/</a:t>
            </a:r>
            <a:r>
              <a:rPr lang="ko-KR" altLang="en-US" dirty="0"/>
              <a:t>수평적 </a:t>
            </a:r>
            <a:r>
              <a:rPr lang="ko-KR" altLang="en-US" dirty="0" err="1"/>
              <a:t>아이덴티티는</a:t>
            </a:r>
            <a:r>
              <a:rPr lang="ko-KR" altLang="en-US" dirty="0"/>
              <a:t> 주로 사이트의 개수가 많은 다국적 기업의 웹 사이트나 대기업의 </a:t>
            </a:r>
            <a:r>
              <a:rPr lang="ko-KR" altLang="en-US" dirty="0" smtClean="0"/>
              <a:t>패밀리 사이트를 </a:t>
            </a:r>
            <a:r>
              <a:rPr lang="ko-KR" altLang="en-US" dirty="0"/>
              <a:t>연계해서 제작할 때 나타난다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패밀리 사이트의 유형은 수직적 확장 패밀리 사이트와 </a:t>
            </a:r>
            <a:r>
              <a:rPr lang="ko-KR" altLang="en-US" dirty="0" err="1" smtClean="0"/>
              <a:t>수평적확장</a:t>
            </a:r>
            <a:r>
              <a:rPr lang="ko-KR" altLang="en-US" dirty="0" smtClean="0"/>
              <a:t> </a:t>
            </a:r>
            <a:r>
              <a:rPr lang="ko-KR" altLang="en-US" dirty="0"/>
              <a:t>패밀리 사이트로 구분할 수 있다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수직적 확장 패밀리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4"/>
            <a:r>
              <a:rPr lang="ko-KR" altLang="en-US" dirty="0"/>
              <a:t>글로벌 기업과 로컬 기업 사이트의 확장 관계</a:t>
            </a:r>
            <a:r>
              <a:rPr lang="en-US" altLang="ko-KR" dirty="0"/>
              <a:t>, </a:t>
            </a:r>
            <a:r>
              <a:rPr lang="ko-KR" altLang="en-US" dirty="0"/>
              <a:t>기업과 여러 계열사 사이트의 확장 관계에서 많이 </a:t>
            </a:r>
            <a:r>
              <a:rPr lang="ko-KR" altLang="en-US" dirty="0" smtClean="0"/>
              <a:t>볼 수 </a:t>
            </a:r>
            <a:r>
              <a:rPr lang="ko-KR" altLang="en-US" dirty="0"/>
              <a:t>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7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13-6] </a:t>
            </a:r>
            <a:r>
              <a:rPr lang="en-US" altLang="ko-KR" dirty="0"/>
              <a:t>GS</a:t>
            </a:r>
            <a:r>
              <a:rPr lang="ko-KR" altLang="en-US" dirty="0"/>
              <a:t>그룹의 </a:t>
            </a:r>
            <a:r>
              <a:rPr lang="en-US" altLang="ko-KR" dirty="0"/>
              <a:t>e</a:t>
            </a:r>
            <a:r>
              <a:rPr lang="ko-KR" altLang="en-US" dirty="0"/>
              <a:t>브랜드가 구현된 수직적 </a:t>
            </a:r>
            <a:r>
              <a:rPr lang="ko-KR" altLang="en-US" dirty="0" err="1" smtClean="0"/>
              <a:t>아이덴티티</a:t>
            </a:r>
            <a:endParaRPr lang="en-US" altLang="ko-KR" dirty="0" smtClean="0"/>
          </a:p>
          <a:p>
            <a:pPr lvl="2"/>
            <a:r>
              <a:rPr lang="en-US" altLang="ko-KR" dirty="0"/>
              <a:t>GS</a:t>
            </a:r>
            <a:r>
              <a:rPr lang="ko-KR" altLang="en-US" dirty="0"/>
              <a:t>그룹의 웹 사이트와 패밀리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색상과 </a:t>
            </a:r>
            <a:r>
              <a:rPr lang="ko-KR" altLang="en-US" dirty="0"/>
              <a:t>로고를 동일하게 사용하여 수직적 </a:t>
            </a:r>
            <a:r>
              <a:rPr lang="ko-KR" altLang="en-US" dirty="0" err="1"/>
              <a:t>아이덴티티가</a:t>
            </a:r>
            <a:r>
              <a:rPr lang="ko-KR" altLang="en-US" dirty="0"/>
              <a:t> 잘 표현되어 있다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웹 사이트 </a:t>
            </a:r>
            <a:r>
              <a:rPr lang="ko-KR" altLang="en-US" dirty="0" err="1"/>
              <a:t>리뉴얼</a:t>
            </a:r>
            <a:r>
              <a:rPr lang="ko-KR" altLang="en-US" dirty="0"/>
              <a:t> 시 이전의 웹 </a:t>
            </a:r>
            <a:r>
              <a:rPr lang="ko-KR" altLang="en-US" dirty="0" smtClean="0"/>
              <a:t>사이트를 </a:t>
            </a:r>
            <a:r>
              <a:rPr lang="ko-KR" altLang="en-US" dirty="0"/>
              <a:t>고려하여 웹 </a:t>
            </a:r>
            <a:r>
              <a:rPr lang="ko-KR" altLang="en-US" dirty="0" err="1"/>
              <a:t>아이덴티티가</a:t>
            </a:r>
            <a:r>
              <a:rPr lang="ko-KR" altLang="en-US" dirty="0"/>
              <a:t> 보여질 수 있도록 제작하였다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53134" y="2880406"/>
            <a:ext cx="4292284" cy="2565466"/>
            <a:chOff x="353134" y="2880406"/>
            <a:chExt cx="4292284" cy="2565466"/>
          </a:xfrm>
        </p:grpSpPr>
        <p:pic>
          <p:nvPicPr>
            <p:cNvPr id="12290" name="Picture 2" descr="C:\Users\Hiya\Desktop\Task\001_한빛_강의교안\ch13\ch13-22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135" y="2880406"/>
              <a:ext cx="4292283" cy="2236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53134" y="5138095"/>
              <a:ext cx="4292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13-22] GS</a:t>
              </a:r>
              <a:r>
                <a:rPr lang="ko-KR" altLang="en-US" sz="1400" dirty="0" smtClean="0"/>
                <a:t>그룹</a:t>
              </a:r>
              <a:endParaRPr lang="ko-KR" altLang="en-US" sz="14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096520" y="2887762"/>
            <a:ext cx="3850282" cy="3080682"/>
            <a:chOff x="5096520" y="2887762"/>
            <a:chExt cx="3850282" cy="3080682"/>
          </a:xfrm>
        </p:grpSpPr>
        <p:pic>
          <p:nvPicPr>
            <p:cNvPr id="12291" name="Picture 3" descr="C:\Users\Hiya\Desktop\Task\001_한빛_강의교안\ch13\ch13-2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640" y="2887762"/>
              <a:ext cx="3840162" cy="255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096520" y="5445224"/>
              <a:ext cx="3384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13-23] GS</a:t>
              </a:r>
              <a:r>
                <a:rPr lang="ko-KR" altLang="en-US" sz="1400" dirty="0"/>
                <a:t>그룹의 패밀리 사이트인 </a:t>
              </a:r>
              <a:r>
                <a:rPr lang="en-US" altLang="ko-KR" sz="1400" dirty="0"/>
                <a:t>GS </a:t>
              </a:r>
              <a:r>
                <a:rPr lang="ko-KR" altLang="en-US" sz="1400" dirty="0" err="1"/>
                <a:t>리테일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37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13-6] GS</a:t>
            </a:r>
            <a:r>
              <a:rPr lang="ko-KR" altLang="en-US" dirty="0"/>
              <a:t>그룹의 </a:t>
            </a:r>
            <a:r>
              <a:rPr lang="en-US" altLang="ko-KR" dirty="0"/>
              <a:t>e</a:t>
            </a:r>
            <a:r>
              <a:rPr lang="ko-KR" altLang="en-US" dirty="0"/>
              <a:t>브랜드가 구현된 수직적 </a:t>
            </a:r>
            <a:r>
              <a:rPr lang="ko-KR" altLang="en-US" dirty="0" err="1"/>
              <a:t>아이덴티티</a:t>
            </a:r>
            <a:endParaRPr lang="en-US" altLang="ko-KR" dirty="0"/>
          </a:p>
          <a:p>
            <a:pPr lvl="2"/>
            <a:r>
              <a:rPr lang="ko-KR" altLang="en-US" dirty="0"/>
              <a:t>아우디 글로벌</a:t>
            </a:r>
            <a:r>
              <a:rPr lang="en-US" altLang="ko-KR" dirty="0"/>
              <a:t>, </a:t>
            </a:r>
            <a:r>
              <a:rPr lang="ko-KR" altLang="en-US" dirty="0"/>
              <a:t>프랑스</a:t>
            </a:r>
            <a:r>
              <a:rPr lang="en-US" altLang="ko-KR" dirty="0"/>
              <a:t>, </a:t>
            </a:r>
            <a:r>
              <a:rPr lang="ko-KR" altLang="en-US" dirty="0"/>
              <a:t>영국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4"/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/>
              <a:t>컬러</a:t>
            </a:r>
            <a:r>
              <a:rPr lang="en-US" altLang="ko-KR" dirty="0"/>
              <a:t>, </a:t>
            </a:r>
            <a:r>
              <a:rPr lang="ko-KR" altLang="en-US" dirty="0"/>
              <a:t>폰트 등을 동일한 포맷으로 하여 확실한 </a:t>
            </a:r>
            <a:r>
              <a:rPr lang="ko-KR" altLang="en-US" dirty="0" err="1"/>
              <a:t>아이덴티티를</a:t>
            </a:r>
            <a:r>
              <a:rPr lang="ko-KR" altLang="en-US" dirty="0"/>
              <a:t> </a:t>
            </a:r>
            <a:r>
              <a:rPr lang="ko-KR" altLang="en-US" dirty="0" smtClean="0"/>
              <a:t>보여준다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웹 사이트 </a:t>
            </a:r>
            <a:r>
              <a:rPr lang="ko-KR" altLang="en-US" dirty="0" err="1"/>
              <a:t>리뉴얼</a:t>
            </a:r>
            <a:r>
              <a:rPr lang="ko-KR" altLang="en-US" dirty="0"/>
              <a:t> 시 이전의 웹 사이트 디자인을 고려하여 웹 </a:t>
            </a:r>
            <a:r>
              <a:rPr lang="ko-KR" altLang="en-US" dirty="0" err="1"/>
              <a:t>아이덴티티가</a:t>
            </a:r>
            <a:r>
              <a:rPr lang="ko-KR" altLang="en-US" dirty="0"/>
              <a:t> 보여질 수 있도록 </a:t>
            </a:r>
            <a:r>
              <a:rPr lang="ko-KR" altLang="en-US" dirty="0" smtClean="0"/>
              <a:t>제작하였다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3314" name="Picture 2" descr="C:\Users\Hiya\Desktop\Task\001_한빛_강의교안\ch13\ch13-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0928"/>
            <a:ext cx="3126007" cy="26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Hiya\Desktop\Task\001_한빛_강의교안\ch13\ch13-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636912"/>
            <a:ext cx="3438608" cy="25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Hiya\Desktop\Task\001_한빛_강의교안\ch13\ch13-2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445933"/>
            <a:ext cx="3902075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4530" y="5462727"/>
            <a:ext cx="429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아우디 글로벌 웹 사이트 </a:t>
            </a:r>
            <a:r>
              <a:rPr lang="en-US" altLang="ko-KR" sz="1400" dirty="0"/>
              <a:t>2007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555776" y="6479521"/>
            <a:ext cx="429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아우디 글로벌 웹 사이트 </a:t>
            </a:r>
            <a:r>
              <a:rPr lang="en-US" altLang="ko-KR" sz="1400" dirty="0"/>
              <a:t>2011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457851" y="5211248"/>
            <a:ext cx="268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아우디 프랑스 </a:t>
            </a:r>
            <a:r>
              <a:rPr lang="en-US" altLang="ko-KR" sz="1400" dirty="0"/>
              <a:t>2007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37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웹에서의 </a:t>
            </a:r>
            <a:r>
              <a:rPr lang="ko-KR" altLang="en-US" b="0" dirty="0" err="1"/>
              <a:t>아이덴티티</a:t>
            </a:r>
            <a:r>
              <a:rPr lang="ko-KR" altLang="en-US" b="0" dirty="0"/>
              <a:t> 디자인 방법</a:t>
            </a:r>
            <a:endParaRPr lang="en-US" altLang="ko-KR" b="0" dirty="0"/>
          </a:p>
          <a:p>
            <a:pPr lvl="1"/>
            <a:r>
              <a:rPr lang="ko-KR" altLang="en-US" dirty="0"/>
              <a:t>수평적 확장 패밀리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/>
            <a:r>
              <a:rPr lang="ko-KR" altLang="en-US" dirty="0"/>
              <a:t>브랜드 사이트의 확장 관계에서 볼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수평적 확장 패밀리 사이트의 브랜드는 크게 제품 </a:t>
            </a:r>
            <a:r>
              <a:rPr lang="ko-KR" altLang="en-US" dirty="0" smtClean="0"/>
              <a:t>브랜드와 </a:t>
            </a:r>
            <a:r>
              <a:rPr lang="ko-KR" altLang="en-US" dirty="0"/>
              <a:t>서비스 브랜드</a:t>
            </a:r>
            <a:r>
              <a:rPr lang="en-US" altLang="ko-KR" dirty="0"/>
              <a:t>, </a:t>
            </a:r>
            <a:r>
              <a:rPr lang="ko-KR" altLang="en-US" dirty="0"/>
              <a:t>두 가지 정도로 나누어볼 수 있다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/>
              <a:t>수평적’이라는 것은 서로의 관계가 대등하고 독립적인 것을 의미한다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브랜드 사이트는 </a:t>
            </a:r>
            <a:r>
              <a:rPr lang="ko-KR" altLang="en-US" dirty="0" smtClean="0"/>
              <a:t>모기업의 </a:t>
            </a:r>
            <a:r>
              <a:rPr lang="ko-KR" altLang="en-US" dirty="0"/>
              <a:t>영향을 최소화하면서 해당 브랜드만의 독특한 </a:t>
            </a:r>
            <a:r>
              <a:rPr lang="ko-KR" altLang="en-US" dirty="0" err="1"/>
              <a:t>아이덴티티를</a:t>
            </a:r>
            <a:r>
              <a:rPr lang="ko-KR" altLang="en-US" dirty="0"/>
              <a:t> 제공하는 것이 무엇보다 </a:t>
            </a:r>
            <a:r>
              <a:rPr lang="ko-KR" altLang="en-US" dirty="0" smtClean="0"/>
              <a:t>중요하다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7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/>
          <a:lstStyle/>
          <a:p>
            <a:r>
              <a:rPr lang="ko-KR" altLang="en-US" dirty="0" smtClean="0"/>
              <a:t>웹 </a:t>
            </a:r>
            <a:r>
              <a:rPr lang="ko-KR" altLang="en-US" dirty="0"/>
              <a:t>디자인을 할 때 갖추어야 할 요건</a:t>
            </a:r>
          </a:p>
          <a:p>
            <a:r>
              <a:rPr lang="ko-KR" altLang="en-US" dirty="0" smtClean="0"/>
              <a:t>디자인 </a:t>
            </a:r>
            <a:r>
              <a:rPr lang="ko-KR" altLang="en-US" dirty="0" err="1"/>
              <a:t>콘셉트</a:t>
            </a:r>
            <a:endParaRPr lang="ko-KR" altLang="en-US" dirty="0"/>
          </a:p>
          <a:p>
            <a:r>
              <a:rPr lang="ko-KR" altLang="en-US" dirty="0" err="1" smtClean="0"/>
              <a:t>아이덴티티</a:t>
            </a:r>
            <a:r>
              <a:rPr lang="ko-KR" altLang="en-US" dirty="0" smtClean="0"/>
              <a:t> </a:t>
            </a:r>
            <a:r>
              <a:rPr lang="ko-KR" altLang="en-US" dirty="0"/>
              <a:t>디자인</a:t>
            </a:r>
          </a:p>
          <a:p>
            <a:r>
              <a:rPr lang="ko-KR" altLang="en-US" dirty="0" smtClean="0"/>
              <a:t>색채 </a:t>
            </a:r>
            <a:r>
              <a:rPr lang="ko-KR" altLang="en-US" dirty="0"/>
              <a:t>계획</a:t>
            </a:r>
            <a:endParaRPr dirty="0"/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13-7] </a:t>
            </a:r>
            <a:r>
              <a:rPr lang="ko-KR" altLang="en-US" dirty="0"/>
              <a:t>브랜드 사이트의 독립적인 </a:t>
            </a:r>
            <a:r>
              <a:rPr lang="ko-KR" altLang="en-US" dirty="0" err="1" smtClean="0"/>
              <a:t>아이덴티티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농심</a:t>
            </a:r>
            <a:endParaRPr lang="en-US" altLang="ko-KR" dirty="0" smtClean="0"/>
          </a:p>
          <a:p>
            <a:pPr lvl="4"/>
            <a:r>
              <a:rPr lang="ko-KR" altLang="en-US" dirty="0" err="1"/>
              <a:t>농심의</a:t>
            </a:r>
            <a:r>
              <a:rPr lang="ko-KR" altLang="en-US" dirty="0"/>
              <a:t> 브랜드 </a:t>
            </a:r>
            <a:r>
              <a:rPr lang="ko-KR" altLang="en-US" dirty="0" err="1"/>
              <a:t>신라면과</a:t>
            </a:r>
            <a:r>
              <a:rPr lang="ko-KR" altLang="en-US" dirty="0"/>
              <a:t> 라면 </a:t>
            </a:r>
            <a:r>
              <a:rPr lang="ko-KR" altLang="en-US" dirty="0" err="1"/>
              <a:t>짱은</a:t>
            </a:r>
            <a:r>
              <a:rPr lang="ko-KR" altLang="en-US" dirty="0"/>
              <a:t> 비즈니스적인 부모 사이트와 달리 각 브랜드 고유의 특성을 살려서 제작되었다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338" name="Picture 2" descr="C:\Users\Hiya\Desktop\Task\001_한빛_강의교안\ch13\ch13-29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3491057" cy="183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Hiya\Desktop\Task\001_한빛_강의교안\ch13\ch13-3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09120"/>
            <a:ext cx="3491056" cy="191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Hiya\Desktop\Task\001_한빛_강의교안\ch13\ch13-31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788" y="2708920"/>
            <a:ext cx="3840162" cy="27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4530" y="4203455"/>
            <a:ext cx="429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13-29] </a:t>
            </a:r>
            <a:r>
              <a:rPr lang="ko-KR" altLang="en-US" sz="1400" dirty="0" err="1"/>
              <a:t>농심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9682" y="6427109"/>
            <a:ext cx="429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13-30] </a:t>
            </a:r>
            <a:r>
              <a:rPr lang="ko-KR" altLang="en-US" sz="1400" dirty="0" err="1"/>
              <a:t>농심의</a:t>
            </a:r>
            <a:r>
              <a:rPr lang="ko-KR" altLang="en-US" sz="1400" dirty="0"/>
              <a:t> 패밀리 사이트인 신라면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6224" y="5443623"/>
            <a:ext cx="429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13-31] </a:t>
            </a:r>
            <a:r>
              <a:rPr lang="ko-KR" altLang="en-US" sz="1400" dirty="0" err="1"/>
              <a:t>농심의</a:t>
            </a:r>
            <a:r>
              <a:rPr lang="ko-KR" altLang="en-US" sz="1400" dirty="0"/>
              <a:t> 패밀리 사이트인 라면 짱</a:t>
            </a:r>
          </a:p>
        </p:txBody>
      </p:sp>
    </p:spTree>
    <p:extLst>
      <p:ext uri="{BB962C8B-B14F-4D97-AF65-F5344CB8AC3E}">
        <p14:creationId xmlns:p14="http://schemas.microsoft.com/office/powerpoint/2010/main" val="20537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웹에서의 </a:t>
            </a:r>
            <a:r>
              <a:rPr lang="ko-KR" altLang="en-US" b="0" dirty="0" err="1"/>
              <a:t>아이덴티티</a:t>
            </a:r>
            <a:r>
              <a:rPr lang="ko-KR" altLang="en-US" b="0" dirty="0"/>
              <a:t> 디자인 방법</a:t>
            </a:r>
            <a:endParaRPr lang="en-US" altLang="ko-KR" b="0" dirty="0"/>
          </a:p>
          <a:p>
            <a:pPr lvl="1"/>
            <a:r>
              <a:rPr lang="ko-KR" altLang="en-US" dirty="0"/>
              <a:t>기업의 가치관이 표현될 수 있도록 </a:t>
            </a:r>
            <a:r>
              <a:rPr lang="ko-KR" altLang="en-US" dirty="0" smtClean="0"/>
              <a:t>하라</a:t>
            </a:r>
            <a:endParaRPr lang="en-US" altLang="ko-KR" dirty="0" smtClean="0"/>
          </a:p>
          <a:p>
            <a:pPr lvl="2"/>
            <a:r>
              <a:rPr lang="ko-KR" altLang="en-US" dirty="0"/>
              <a:t>기업의 </a:t>
            </a:r>
            <a:r>
              <a:rPr lang="ko-KR" altLang="en-US" dirty="0" err="1"/>
              <a:t>아이덴티티를</a:t>
            </a:r>
            <a:r>
              <a:rPr lang="ko-KR" altLang="en-US" dirty="0"/>
              <a:t> 표현하고자 할 때는 그 기업의 가치관에 대한 깊은 이해와 </a:t>
            </a:r>
            <a:r>
              <a:rPr lang="ko-KR" altLang="en-US" dirty="0" smtClean="0"/>
              <a:t>성찰이 가장 </a:t>
            </a:r>
            <a:r>
              <a:rPr lang="ko-KR" altLang="en-US" dirty="0"/>
              <a:t>중요하며</a:t>
            </a:r>
            <a:r>
              <a:rPr lang="en-US" altLang="ko-KR" dirty="0"/>
              <a:t>, </a:t>
            </a:r>
            <a:r>
              <a:rPr lang="ko-KR" altLang="en-US" dirty="0"/>
              <a:t>이는 기업의 </a:t>
            </a:r>
            <a:r>
              <a:rPr lang="ko-KR" altLang="en-US" dirty="0" err="1"/>
              <a:t>아이텐티티</a:t>
            </a:r>
            <a:r>
              <a:rPr lang="ko-KR" altLang="en-US" dirty="0"/>
              <a:t> 표현의 기본 과정에 속한다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기업의 가치관은 창업주의 창업 이념</a:t>
            </a:r>
            <a:r>
              <a:rPr lang="en-US" altLang="ko-KR" dirty="0"/>
              <a:t>, </a:t>
            </a:r>
            <a:r>
              <a:rPr lang="ko-KR" altLang="en-US" dirty="0"/>
              <a:t>최고 경영자의 경영 철학 등을 근간으로 기업이 생성</a:t>
            </a:r>
            <a:r>
              <a:rPr lang="en-US" altLang="ko-KR" dirty="0"/>
              <a:t>, </a:t>
            </a:r>
            <a:r>
              <a:rPr lang="ko-KR" altLang="en-US" dirty="0" smtClean="0"/>
              <a:t>성장하며 축적된 </a:t>
            </a:r>
            <a:r>
              <a:rPr lang="ko-KR" altLang="en-US" dirty="0"/>
              <a:t>기업 자체의 경험과 문화</a:t>
            </a:r>
            <a:r>
              <a:rPr lang="en-US" altLang="ko-KR" dirty="0"/>
              <a:t>, </a:t>
            </a:r>
            <a:r>
              <a:rPr lang="ko-KR" altLang="en-US" dirty="0"/>
              <a:t>그리고 기업 구성원의 피드백이 더해져 정립된 기업 문화의 </a:t>
            </a:r>
            <a:r>
              <a:rPr lang="ko-KR" altLang="en-US" dirty="0" smtClean="0"/>
              <a:t>핵심이다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대상 기업의 가치관은 동 회사의 </a:t>
            </a:r>
            <a:r>
              <a:rPr lang="ko-KR" altLang="en-US" dirty="0" err="1"/>
              <a:t>아이덴티티를</a:t>
            </a:r>
            <a:r>
              <a:rPr lang="ko-KR" altLang="en-US" dirty="0"/>
              <a:t> 표현할 때</a:t>
            </a:r>
            <a:r>
              <a:rPr lang="en-US" altLang="ko-KR" dirty="0"/>
              <a:t>, </a:t>
            </a:r>
            <a:r>
              <a:rPr lang="ko-KR" altLang="en-US" dirty="0"/>
              <a:t>표현 방법 혹은 표현 요소를 </a:t>
            </a:r>
            <a:r>
              <a:rPr lang="ko-KR" altLang="en-US" dirty="0" smtClean="0"/>
              <a:t>선택하는 중요하고도 </a:t>
            </a:r>
            <a:r>
              <a:rPr lang="ko-KR" altLang="en-US" dirty="0"/>
              <a:t>확실한 기준이 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pPr lvl="2"/>
            <a:r>
              <a:rPr lang="ko-KR" altLang="en-US" dirty="0"/>
              <a:t>특정 회사의 </a:t>
            </a:r>
            <a:r>
              <a:rPr lang="ko-KR" altLang="en-US" dirty="0" err="1"/>
              <a:t>아이덴티티를</a:t>
            </a:r>
            <a:r>
              <a:rPr lang="ko-KR" altLang="en-US" dirty="0"/>
              <a:t> 웹에서 구현하고자 할 </a:t>
            </a:r>
            <a:r>
              <a:rPr lang="ko-KR" altLang="en-US" dirty="0" smtClean="0"/>
              <a:t>때는 회사의 </a:t>
            </a:r>
            <a:r>
              <a:rPr lang="ko-KR" altLang="en-US" dirty="0"/>
              <a:t>정신을 표현할 수 있는 가치관을 웹 사이트에 담는 것이 핵심 사항이다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7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13-8] </a:t>
            </a:r>
            <a:r>
              <a:rPr lang="ko-KR" altLang="en-US" dirty="0"/>
              <a:t>기업의 가치관이 표현된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/>
            <a:r>
              <a:rPr lang="ko-KR" altLang="en-US" dirty="0"/>
              <a:t>유한킴벌리</a:t>
            </a:r>
            <a:r>
              <a:rPr lang="en-US" altLang="ko-KR" dirty="0"/>
              <a:t>(http://www.yuhan-kimberly.co.kr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err="1"/>
              <a:t>유한킴벌리의</a:t>
            </a:r>
            <a:r>
              <a:rPr lang="ko-KR" altLang="en-US" dirty="0"/>
              <a:t> 경영 이념은 환경을 중시하고 환경의 한 부분인 인간을 소중히 하는 사상을 그 이념으로 한다</a:t>
            </a:r>
            <a:r>
              <a:rPr lang="en-US" altLang="ko-KR" dirty="0" smtClean="0"/>
              <a:t>. ‘</a:t>
            </a:r>
            <a:r>
              <a:rPr lang="ko-KR" altLang="en-US" dirty="0" smtClean="0"/>
              <a:t>우리강산 </a:t>
            </a:r>
            <a:r>
              <a:rPr lang="ko-KR" altLang="en-US" dirty="0"/>
              <a:t>푸르게 푸르게’라는 한결같은 메시지로 일관된 이미지를 광고하고 있는 기업이다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특이한 </a:t>
            </a:r>
            <a:r>
              <a:rPr lang="ko-KR" altLang="en-US" dirty="0" smtClean="0"/>
              <a:t>점은 ‘</a:t>
            </a:r>
            <a:r>
              <a:rPr lang="ko-KR" altLang="en-US" dirty="0"/>
              <a:t>사회공헌’이라는 </a:t>
            </a:r>
            <a:r>
              <a:rPr lang="ko-KR" altLang="en-US" dirty="0" err="1"/>
              <a:t>콘텐츠를</a:t>
            </a:r>
            <a:r>
              <a:rPr lang="ko-KR" altLang="en-US" dirty="0"/>
              <a:t> </a:t>
            </a:r>
            <a:r>
              <a:rPr lang="ko-KR" altLang="en-US" dirty="0" smtClean="0"/>
              <a:t>운영하여 ‘</a:t>
            </a:r>
            <a:r>
              <a:rPr lang="ko-KR" altLang="en-US" dirty="0"/>
              <a:t>우리강산 푸르게 푸르게’라는 슬로건을 통해 환경을 </a:t>
            </a:r>
            <a:r>
              <a:rPr lang="ko-KR" altLang="en-US" dirty="0" smtClean="0"/>
              <a:t>중요하게 여기는 </a:t>
            </a:r>
            <a:r>
              <a:rPr lang="ko-KR" altLang="en-US" dirty="0"/>
              <a:t>기업의 이념이 담긴 </a:t>
            </a:r>
            <a:r>
              <a:rPr lang="ko-KR" altLang="en-US" dirty="0" err="1"/>
              <a:t>콘텐츠를</a:t>
            </a:r>
            <a:r>
              <a:rPr lang="ko-KR" altLang="en-US" dirty="0"/>
              <a:t> 모아서 보여주고 있다는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362" name="Picture 2" descr="C:\Users\Hiya\Desktop\Task\001_한빛_강의교안\ch13\ch13-3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3" y="3576027"/>
            <a:ext cx="4224179" cy="26612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Hiya\Desktop\Task\001_한빛_강의교안\ch13\ch13-3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32" y="3559062"/>
            <a:ext cx="4224178" cy="262461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웹에서의 </a:t>
            </a:r>
            <a:r>
              <a:rPr lang="ko-KR" altLang="en-US" b="0" dirty="0" err="1"/>
              <a:t>아이덴티티</a:t>
            </a:r>
            <a:r>
              <a:rPr lang="ko-KR" altLang="en-US" b="0" dirty="0"/>
              <a:t> 디자인 방법</a:t>
            </a:r>
            <a:endParaRPr lang="en-US" altLang="ko-KR" b="0" dirty="0"/>
          </a:p>
          <a:p>
            <a:pPr lvl="1"/>
            <a:r>
              <a:rPr lang="ko-KR" altLang="en-US" dirty="0"/>
              <a:t>로고와 일관된 </a:t>
            </a:r>
            <a:r>
              <a:rPr lang="ko-KR" altLang="en-US" dirty="0" err="1"/>
              <a:t>아이텐티티를</a:t>
            </a:r>
            <a:r>
              <a:rPr lang="ko-KR" altLang="en-US" dirty="0"/>
              <a:t> </a:t>
            </a:r>
            <a:r>
              <a:rPr lang="ko-KR" altLang="en-US" dirty="0" smtClean="0"/>
              <a:t>적용하라</a:t>
            </a:r>
            <a:endParaRPr lang="en-US" altLang="ko-KR" dirty="0" smtClean="0"/>
          </a:p>
          <a:p>
            <a:pPr lvl="2"/>
            <a:r>
              <a:rPr lang="ko-KR" altLang="en-US" dirty="0"/>
              <a:t>컬러 콘셉트를 동일하게 적용하여 일관된 아이덴티티를 보여주려면</a:t>
            </a:r>
            <a:r>
              <a:rPr lang="en-US" altLang="ko-KR" dirty="0"/>
              <a:t>, </a:t>
            </a:r>
            <a:r>
              <a:rPr lang="ko-KR" altLang="en-US" dirty="0"/>
              <a:t>컬러의 선택이 매우 </a:t>
            </a:r>
            <a:r>
              <a:rPr lang="ko-KR" altLang="en-US" dirty="0" smtClean="0"/>
              <a:t>중요하다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컬러라는 시각 요소 하나만으로도 기업의 </a:t>
            </a:r>
            <a:r>
              <a:rPr lang="ko-KR" altLang="en-US" dirty="0" smtClean="0"/>
              <a:t>이미지를 </a:t>
            </a:r>
            <a:r>
              <a:rPr lang="ko-KR" altLang="en-US" dirty="0"/>
              <a:t>대표할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컬러를 선택하는 기준 중에서 가장 안전한 방법은 기업의 로고나 </a:t>
            </a:r>
            <a:r>
              <a:rPr lang="ko-KR" altLang="en-US" dirty="0" smtClean="0"/>
              <a:t>심볼에서 </a:t>
            </a:r>
            <a:r>
              <a:rPr lang="ko-KR" altLang="en-US" dirty="0"/>
              <a:t>사용한 색상을 선택하는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7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13-9] </a:t>
            </a:r>
            <a:r>
              <a:rPr lang="ko-KR" altLang="en-US" dirty="0"/>
              <a:t>로고의 컬러와 일관된 컬러 </a:t>
            </a:r>
            <a:r>
              <a:rPr lang="ko-KR" altLang="en-US" dirty="0" err="1"/>
              <a:t>아이덴티티의</a:t>
            </a:r>
            <a:r>
              <a:rPr lang="ko-KR" altLang="en-US" dirty="0"/>
              <a:t>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금호그룹</a:t>
            </a:r>
            <a:endParaRPr lang="en-US" altLang="ko-KR" dirty="0" smtClean="0"/>
          </a:p>
          <a:p>
            <a:pPr lvl="4"/>
            <a:r>
              <a:rPr lang="ko-KR" altLang="en-US" dirty="0"/>
              <a:t>금호그룹의 웹 사이트와 계열사의 홈페이지는 최근 바뀐 로고의 컬러를 메인 컬러로 사용하여 금호그룹 </a:t>
            </a:r>
            <a:r>
              <a:rPr lang="ko-KR" altLang="en-US" dirty="0" smtClean="0"/>
              <a:t>사이트의 </a:t>
            </a:r>
            <a:r>
              <a:rPr lang="ko-KR" altLang="en-US" dirty="0" err="1" smtClean="0"/>
              <a:t>아이덴티티를</a:t>
            </a:r>
            <a:r>
              <a:rPr lang="ko-KR" altLang="en-US" dirty="0" smtClean="0"/>
              <a:t> </a:t>
            </a:r>
            <a:r>
              <a:rPr lang="ko-KR" altLang="en-US" dirty="0"/>
              <a:t>강조하고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1520" y="2492896"/>
            <a:ext cx="4295483" cy="2716015"/>
            <a:chOff x="251520" y="2492896"/>
            <a:chExt cx="4295483" cy="2716015"/>
          </a:xfrm>
        </p:grpSpPr>
        <p:pic>
          <p:nvPicPr>
            <p:cNvPr id="16386" name="Picture 2" descr="C:\Users\Hiya\Desktop\Task\001_한빛_강의교안\ch13\ch13-35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492896"/>
              <a:ext cx="3840163" cy="240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54720" y="4901134"/>
              <a:ext cx="4292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13-35] </a:t>
              </a:r>
              <a:r>
                <a:rPr lang="ko-KR" altLang="en-US" sz="1400" dirty="0" smtClean="0"/>
                <a:t>금호그룹</a:t>
              </a:r>
              <a:endParaRPr lang="ko-KR" altLang="en-US" sz="14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60032" y="2531790"/>
            <a:ext cx="3840163" cy="2709665"/>
            <a:chOff x="4860032" y="2531790"/>
            <a:chExt cx="3840163" cy="2709665"/>
          </a:xfrm>
        </p:grpSpPr>
        <p:pic>
          <p:nvPicPr>
            <p:cNvPr id="16387" name="Picture 3" descr="C:\Users\Hiya\Desktop\Task\001_한빛_강의교안\ch13\ch13-36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2531790"/>
              <a:ext cx="3840162" cy="2401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444779" y="4933678"/>
              <a:ext cx="32554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13-36] </a:t>
              </a:r>
              <a:r>
                <a:rPr lang="ko-KR" altLang="en-US" sz="1400" dirty="0"/>
                <a:t>금호타이어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51720" y="4509120"/>
            <a:ext cx="5112568" cy="1719388"/>
            <a:chOff x="2051720" y="4509120"/>
            <a:chExt cx="5112568" cy="1719388"/>
          </a:xfrm>
        </p:grpSpPr>
        <p:pic>
          <p:nvPicPr>
            <p:cNvPr id="16388" name="Picture 4" descr="C:\Users\Hiya\Desktop\Task\001_한빛_강의교안\ch13\ch13-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4509120"/>
              <a:ext cx="1847850" cy="14097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051720" y="5920731"/>
              <a:ext cx="5112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13-37] </a:t>
              </a:r>
              <a:r>
                <a:rPr lang="ko-KR" altLang="en-US" sz="1400" dirty="0"/>
                <a:t>금호그룹의 로고와 </a:t>
              </a:r>
              <a:r>
                <a:rPr lang="ko-KR" altLang="en-US" sz="1400" dirty="0" err="1"/>
                <a:t>레드</a:t>
              </a:r>
              <a:r>
                <a:rPr lang="ko-KR" altLang="en-US" sz="1400" dirty="0"/>
                <a:t> 컬러의 일관적인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웹에서의 </a:t>
            </a:r>
            <a:r>
              <a:rPr lang="ko-KR" altLang="en-US" b="0" dirty="0" err="1"/>
              <a:t>아이덴티티</a:t>
            </a:r>
            <a:r>
              <a:rPr lang="ko-KR" altLang="en-US" b="0" dirty="0"/>
              <a:t> 디자인 </a:t>
            </a:r>
            <a:r>
              <a:rPr lang="ko-KR" altLang="en-US" b="0" dirty="0" smtClean="0"/>
              <a:t>방법</a:t>
            </a:r>
            <a:endParaRPr lang="en-US" altLang="ko-KR" b="0" dirty="0" smtClean="0"/>
          </a:p>
          <a:p>
            <a:pPr lvl="1"/>
            <a:r>
              <a:rPr lang="ko-KR" altLang="en-US" dirty="0"/>
              <a:t>브랜드 특성을 고려한 컬러 </a:t>
            </a:r>
            <a:r>
              <a:rPr lang="ko-KR" altLang="en-US" dirty="0" err="1"/>
              <a:t>아이덴티티를</a:t>
            </a:r>
            <a:r>
              <a:rPr lang="ko-KR" altLang="en-US" dirty="0"/>
              <a:t> </a:t>
            </a:r>
            <a:r>
              <a:rPr lang="ko-KR" altLang="en-US" dirty="0" smtClean="0"/>
              <a:t>적용하라</a:t>
            </a:r>
            <a:endParaRPr lang="en-US" altLang="ko-KR" dirty="0" smtClean="0"/>
          </a:p>
          <a:p>
            <a:pPr lvl="2"/>
            <a:r>
              <a:rPr lang="ko-KR" altLang="en-US" dirty="0"/>
              <a:t>컬러를 선택하는 다른 방법은 브랜드의 특성을 살릴 수 있는 컬러를 선택하는 것이다</a:t>
            </a:r>
            <a:r>
              <a:rPr lang="en-US" altLang="ko-KR" dirty="0"/>
              <a:t>. </a:t>
            </a:r>
            <a:r>
              <a:rPr lang="ko-KR" altLang="en-US" dirty="0"/>
              <a:t>제품의 </a:t>
            </a:r>
            <a:r>
              <a:rPr lang="ko-KR" altLang="en-US" dirty="0" smtClean="0"/>
              <a:t>특성이라든지</a:t>
            </a:r>
            <a:r>
              <a:rPr lang="en-US" altLang="ko-KR" dirty="0"/>
              <a:t>, </a:t>
            </a:r>
            <a:r>
              <a:rPr lang="ko-KR" altLang="en-US" dirty="0"/>
              <a:t>제품에서 사용된 컬러를 적용하여 브랜드 </a:t>
            </a:r>
            <a:r>
              <a:rPr lang="ko-KR" altLang="en-US" dirty="0" err="1"/>
              <a:t>아이덴티티를</a:t>
            </a:r>
            <a:r>
              <a:rPr lang="ko-KR" altLang="en-US" dirty="0"/>
              <a:t> 강조하는 방법이 있을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b="0" dirty="0" smtClean="0"/>
              <a:t>[</a:t>
            </a:r>
            <a:r>
              <a:rPr lang="ko-KR" altLang="en-US" b="0" dirty="0" smtClean="0"/>
              <a:t>사례 </a:t>
            </a:r>
            <a:r>
              <a:rPr lang="en-US" altLang="ko-KR" b="0" dirty="0" smtClean="0"/>
              <a:t>13-10] </a:t>
            </a:r>
            <a:r>
              <a:rPr lang="ko-KR" altLang="en-US" dirty="0"/>
              <a:t>제품 특성에 맞게 컬러 아이덴티티를 적용한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수려한</a:t>
            </a:r>
            <a:endParaRPr lang="en-US" altLang="ko-KR" dirty="0" smtClean="0"/>
          </a:p>
          <a:p>
            <a:pPr lvl="4"/>
            <a:r>
              <a:rPr lang="ko-KR" altLang="en-US" dirty="0"/>
              <a:t>주재료인 한약의 </a:t>
            </a:r>
            <a:r>
              <a:rPr lang="ko-KR" altLang="en-US" dirty="0" err="1"/>
              <a:t>컬러톤</a:t>
            </a:r>
            <a:r>
              <a:rPr lang="en-US" altLang="ko-KR" dirty="0"/>
              <a:t>(</a:t>
            </a:r>
            <a:r>
              <a:rPr lang="ko-KR" altLang="en-US" dirty="0"/>
              <a:t>브라운</a:t>
            </a:r>
            <a:r>
              <a:rPr lang="en-US" altLang="ko-KR" dirty="0"/>
              <a:t>, </a:t>
            </a:r>
            <a:r>
              <a:rPr lang="ko-KR" altLang="en-US" dirty="0"/>
              <a:t>황토색 등</a:t>
            </a:r>
            <a:r>
              <a:rPr lang="en-US" altLang="ko-KR" dirty="0"/>
              <a:t>)</a:t>
            </a:r>
            <a:r>
              <a:rPr lang="ko-KR" altLang="en-US" dirty="0"/>
              <a:t>을 사용하여 컬러 자체에서 한방 화장품임을 강조하고 있다</a:t>
            </a:r>
            <a:r>
              <a:rPr lang="en-US" altLang="ko-KR" dirty="0"/>
              <a:t>.</a:t>
            </a:r>
            <a:endParaRPr lang="en-US" altLang="ko-KR" b="0" dirty="0"/>
          </a:p>
        </p:txBody>
      </p:sp>
      <p:pic>
        <p:nvPicPr>
          <p:cNvPr id="17410" name="Picture 2" descr="C:\Users\Hiya\Desktop\Task\001_한빛_강의교안\ch13\ch13-38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437112"/>
            <a:ext cx="3840162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13-10] </a:t>
            </a:r>
            <a:r>
              <a:rPr lang="ko-KR" altLang="en-US" dirty="0"/>
              <a:t>제품 특성에 맞게 컬러 </a:t>
            </a:r>
            <a:r>
              <a:rPr lang="ko-KR" altLang="en-US" dirty="0" err="1"/>
              <a:t>아이덴티티를</a:t>
            </a:r>
            <a:r>
              <a:rPr lang="ko-KR" altLang="en-US" dirty="0"/>
              <a:t> 적용한 예</a:t>
            </a:r>
            <a:endParaRPr lang="en-US" altLang="ko-KR" dirty="0"/>
          </a:p>
          <a:p>
            <a:pPr lvl="2"/>
            <a:r>
              <a:rPr lang="ko-KR" altLang="en-US" dirty="0"/>
              <a:t>하이네캔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4"/>
            <a:r>
              <a:rPr lang="ko-KR" altLang="en-US" dirty="0"/>
              <a:t>웹 사이트 메인 컬러를 제품의 컬러와 동일하게 사용하고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endParaRPr lang="en-US" altLang="ko-KR" sz="1000" dirty="0"/>
          </a:p>
          <a:p>
            <a:pPr lvl="4"/>
            <a:endParaRPr lang="en-US" altLang="ko-KR" dirty="0" smtClean="0"/>
          </a:p>
          <a:p>
            <a:pPr lvl="4"/>
            <a:endParaRPr lang="en-US" altLang="ko-KR" sz="1200" dirty="0"/>
          </a:p>
          <a:p>
            <a:pPr lvl="4"/>
            <a:endParaRPr lang="en-US" altLang="ko-KR" dirty="0" smtClean="0"/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3"/>
            <a:r>
              <a:rPr lang="ko-KR" altLang="en-US" dirty="0" err="1"/>
              <a:t>바나나맛</a:t>
            </a:r>
            <a:r>
              <a:rPr lang="ko-KR" altLang="en-US" dirty="0"/>
              <a:t> </a:t>
            </a:r>
            <a:r>
              <a:rPr lang="ko-KR" altLang="en-US" dirty="0" smtClean="0"/>
              <a:t>우유</a:t>
            </a:r>
            <a:endParaRPr lang="en-US" altLang="ko-KR" dirty="0" smtClean="0"/>
          </a:p>
          <a:p>
            <a:pPr lvl="4"/>
            <a:r>
              <a:rPr lang="ko-KR" altLang="en-US" dirty="0" err="1"/>
              <a:t>바나나맛</a:t>
            </a:r>
            <a:r>
              <a:rPr lang="ko-KR" altLang="en-US" dirty="0"/>
              <a:t> 우유 웹 사이트는 노란색 바나나 컬러를 웹 사이트 메인 컬러로 사용했다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8434" name="Picture 2" descr="C:\Users\Hiya\Desktop\Task\001_한빛_강의교안\ch13\ch13-39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6"/>
            <a:ext cx="3840163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Hiya\Desktop\Task\001_한빛_강의교안\ch13\ch13-4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04" y="4941168"/>
            <a:ext cx="3173688" cy="176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웹에서의 </a:t>
            </a:r>
            <a:r>
              <a:rPr lang="ko-KR" altLang="en-US" b="0" dirty="0" err="1"/>
              <a:t>아이덴티티</a:t>
            </a:r>
            <a:r>
              <a:rPr lang="ko-KR" altLang="en-US" b="0" dirty="0"/>
              <a:t> 디자인 방법</a:t>
            </a:r>
            <a:endParaRPr lang="en-US" altLang="ko-KR" b="0" dirty="0"/>
          </a:p>
          <a:p>
            <a:pPr lvl="1"/>
            <a:r>
              <a:rPr lang="ko-KR" altLang="en-US" dirty="0"/>
              <a:t>일관된 컬러 </a:t>
            </a:r>
            <a:r>
              <a:rPr lang="ko-KR" altLang="en-US" dirty="0" err="1"/>
              <a:t>아이덴티티를</a:t>
            </a:r>
            <a:r>
              <a:rPr lang="ko-KR" altLang="en-US" dirty="0"/>
              <a:t> </a:t>
            </a:r>
            <a:r>
              <a:rPr lang="ko-KR" altLang="en-US" dirty="0" smtClean="0"/>
              <a:t>적용하라</a:t>
            </a:r>
            <a:endParaRPr lang="en-US" altLang="ko-KR" dirty="0" smtClean="0"/>
          </a:p>
          <a:p>
            <a:pPr lvl="2"/>
            <a:r>
              <a:rPr lang="en-US" altLang="ko-KR" dirty="0"/>
              <a:t>IBM </a:t>
            </a:r>
            <a:r>
              <a:rPr lang="ko-KR" altLang="en-US" dirty="0"/>
              <a:t>사이트는 예전부터 신뢰감을 전달해주는 블루</a:t>
            </a:r>
            <a:r>
              <a:rPr lang="en-US" altLang="ko-KR" dirty="0"/>
              <a:t>(blue)</a:t>
            </a:r>
            <a:r>
              <a:rPr lang="ko-KR" altLang="en-US" dirty="0"/>
              <a:t>톤의 컬러를 </a:t>
            </a:r>
            <a:r>
              <a:rPr lang="ko-KR" altLang="en-US" dirty="0" err="1"/>
              <a:t>메인으로</a:t>
            </a:r>
            <a:r>
              <a:rPr lang="ko-KR" altLang="en-US" dirty="0"/>
              <a:t> 사용하여 </a:t>
            </a:r>
            <a:r>
              <a:rPr lang="ko-KR" altLang="en-US" dirty="0" err="1" smtClean="0"/>
              <a:t>아이덴티티를</a:t>
            </a:r>
            <a:r>
              <a:rPr lang="ko-KR" altLang="en-US" dirty="0" smtClean="0"/>
              <a:t> </a:t>
            </a:r>
            <a:r>
              <a:rPr lang="ko-KR" altLang="en-US" dirty="0"/>
              <a:t>부각시키고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블루 계통의 다양한 색조로 구성한 반면 부분적으로 옐로우 계열의 색상을 포인트로 사용하였다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13-11] </a:t>
            </a:r>
            <a:r>
              <a:rPr lang="ko-KR" altLang="en-US" dirty="0" smtClean="0"/>
              <a:t>일관된 </a:t>
            </a:r>
            <a:r>
              <a:rPr lang="ko-KR" altLang="en-US" dirty="0"/>
              <a:t>컬러 </a:t>
            </a:r>
            <a:r>
              <a:rPr lang="ko-KR" altLang="en-US" dirty="0" err="1"/>
              <a:t>아이덴티티</a:t>
            </a:r>
            <a:r>
              <a:rPr lang="ko-KR" altLang="en-US" dirty="0"/>
              <a:t>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IBM</a:t>
            </a:r>
          </a:p>
          <a:p>
            <a:pPr lvl="4"/>
            <a:r>
              <a:rPr lang="ko-KR" altLang="en-US" dirty="0"/>
              <a:t>블루 계통의 다양한 톤</a:t>
            </a:r>
            <a:r>
              <a:rPr lang="en-US" altLang="ko-KR" dirty="0"/>
              <a:t>(tone)</a:t>
            </a:r>
            <a:r>
              <a:rPr lang="ko-KR" altLang="en-US" dirty="0"/>
              <a:t>으로 구성된 </a:t>
            </a:r>
            <a:r>
              <a:rPr lang="en-US" altLang="ko-KR" dirty="0"/>
              <a:t>IBM</a:t>
            </a:r>
            <a:r>
              <a:rPr lang="ko-KR" altLang="en-US" dirty="0"/>
              <a:t>은 신뢰감 있는 컬러 배색을 사용한다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lvl="4"/>
            <a:endParaRPr lang="en-US" altLang="ko-KR" dirty="0"/>
          </a:p>
          <a:p>
            <a:pPr lvl="4"/>
            <a:endParaRPr lang="en-US" altLang="ko-KR" dirty="0" smtClean="0"/>
          </a:p>
          <a:p>
            <a:pPr marL="801688" lvl="4" indent="0">
              <a:buNone/>
            </a:pPr>
            <a:endParaRPr lang="en-US" altLang="ko-KR" dirty="0" smtClean="0"/>
          </a:p>
          <a:p>
            <a:pPr lvl="4"/>
            <a:r>
              <a:rPr lang="ko-KR" altLang="en-US" dirty="0"/>
              <a:t>제품의 신뢰감을 느낄 수 있도록 </a:t>
            </a:r>
            <a:r>
              <a:rPr lang="en-US" altLang="ko-KR" dirty="0"/>
              <a:t>IBM </a:t>
            </a:r>
            <a:r>
              <a:rPr lang="ko-KR" altLang="en-US" dirty="0"/>
              <a:t>제품의 이미지와 어울리는 </a:t>
            </a:r>
            <a:r>
              <a:rPr lang="ko-KR" altLang="en-US" dirty="0" err="1"/>
              <a:t>저채도의</a:t>
            </a:r>
            <a:r>
              <a:rPr lang="ko-KR" altLang="en-US" dirty="0"/>
              <a:t> </a:t>
            </a:r>
            <a:r>
              <a:rPr lang="ko-KR" altLang="en-US" dirty="0" err="1"/>
              <a:t>블루톤을</a:t>
            </a:r>
            <a:r>
              <a:rPr lang="ko-KR" altLang="en-US" dirty="0"/>
              <a:t> 메인 컬러로 사용하고</a:t>
            </a:r>
            <a:r>
              <a:rPr lang="en-US" altLang="ko-KR" dirty="0"/>
              <a:t>, </a:t>
            </a:r>
            <a:r>
              <a:rPr lang="ko-KR" altLang="en-US" dirty="0" smtClean="0"/>
              <a:t>검정색 바 </a:t>
            </a:r>
            <a:r>
              <a:rPr lang="ko-KR" altLang="en-US" dirty="0"/>
              <a:t>스타일의 </a:t>
            </a:r>
            <a:r>
              <a:rPr lang="ko-KR" altLang="en-US" dirty="0" err="1"/>
              <a:t>네비게이션을</a:t>
            </a:r>
            <a:r>
              <a:rPr lang="ko-KR" altLang="en-US" dirty="0"/>
              <a:t> 유지하고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301056" y="4581128"/>
            <a:ext cx="4292283" cy="1233463"/>
            <a:chOff x="1301056" y="4581128"/>
            <a:chExt cx="4292283" cy="1233463"/>
          </a:xfrm>
        </p:grpSpPr>
        <p:pic>
          <p:nvPicPr>
            <p:cNvPr id="19458" name="Picture 2" descr="C:\Users\Hiya\Desktop\Task\001_한빛_강의교안\ch13\ch13-4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056" y="4581128"/>
              <a:ext cx="3554786" cy="92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301056" y="5506814"/>
              <a:ext cx="4292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13-41] </a:t>
              </a:r>
              <a:r>
                <a:rPr lang="ko-KR" altLang="en-US" sz="1400" dirty="0"/>
                <a:t>신뢰감 있는 컬러 배색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13-11] </a:t>
            </a:r>
            <a:r>
              <a:rPr lang="ko-KR" altLang="en-US" dirty="0"/>
              <a:t>일관된 컬러 </a:t>
            </a:r>
            <a:r>
              <a:rPr lang="ko-KR" altLang="en-US" dirty="0" err="1"/>
              <a:t>아이덴티티</a:t>
            </a:r>
            <a:r>
              <a:rPr lang="ko-KR" altLang="en-US" dirty="0"/>
              <a:t> 예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0482" name="Picture 2" descr="C:\Users\Hiya\Desktop\Task\001_한빛_강의교안\ch13\ch13-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8" y="2104508"/>
            <a:ext cx="5943847" cy="32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Hiya\Desktop\Task\001_한빛_강의교안\ch13\ch13-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412776"/>
            <a:ext cx="5002886" cy="288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Hiya\Desktop\Task\001_한빛_강의교안\ch13\ch13-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06" y="3832820"/>
            <a:ext cx="4542165" cy="29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7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err="1" smtClean="0"/>
              <a:t>아이덴티티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/>
              <a:t>다음의 사례를 알아보자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일관된 </a:t>
            </a:r>
            <a:r>
              <a:rPr lang="en-US" altLang="ko-KR" dirty="0"/>
              <a:t>WI</a:t>
            </a:r>
            <a:r>
              <a:rPr lang="ko-KR" altLang="en-US" dirty="0"/>
              <a:t>와 </a:t>
            </a:r>
            <a:r>
              <a:rPr lang="en-US" altLang="ko-KR" dirty="0"/>
              <a:t>BI</a:t>
            </a:r>
            <a:r>
              <a:rPr lang="ko-KR" altLang="en-US" dirty="0"/>
              <a:t>를 적용한 </a:t>
            </a:r>
            <a:r>
              <a:rPr lang="ko-KR" altLang="en-US" dirty="0" err="1"/>
              <a:t>아이덴티티</a:t>
            </a:r>
            <a:r>
              <a:rPr lang="ko-KR" altLang="en-US" dirty="0"/>
              <a:t> 사례</a:t>
            </a:r>
          </a:p>
          <a:p>
            <a:pPr lvl="2"/>
            <a:r>
              <a:rPr lang="ko-KR" altLang="en-US" dirty="0" smtClean="0"/>
              <a:t>수직적</a:t>
            </a:r>
            <a:r>
              <a:rPr lang="en-US" altLang="ko-KR" dirty="0"/>
              <a:t>/</a:t>
            </a:r>
            <a:r>
              <a:rPr lang="ko-KR" altLang="en-US" dirty="0"/>
              <a:t>수평적 </a:t>
            </a:r>
            <a:r>
              <a:rPr lang="ko-KR" altLang="en-US" dirty="0" err="1"/>
              <a:t>아이텐티티</a:t>
            </a:r>
            <a:r>
              <a:rPr lang="ko-KR" altLang="en-US" dirty="0"/>
              <a:t> 사례</a:t>
            </a:r>
          </a:p>
          <a:p>
            <a:pPr lvl="2"/>
            <a:r>
              <a:rPr lang="ko-KR" altLang="en-US" dirty="0" smtClean="0"/>
              <a:t>기업의 </a:t>
            </a:r>
            <a:r>
              <a:rPr lang="ko-KR" altLang="en-US" dirty="0"/>
              <a:t>가치관이 표현된 </a:t>
            </a:r>
            <a:r>
              <a:rPr lang="ko-KR" altLang="en-US" dirty="0" err="1"/>
              <a:t>아이덴티티</a:t>
            </a:r>
            <a:r>
              <a:rPr lang="ko-KR" altLang="en-US" dirty="0"/>
              <a:t> 사례</a:t>
            </a:r>
          </a:p>
          <a:p>
            <a:pPr lvl="2"/>
            <a:r>
              <a:rPr lang="ko-KR" altLang="en-US" dirty="0" smtClean="0"/>
              <a:t>로고와 </a:t>
            </a:r>
            <a:r>
              <a:rPr lang="ko-KR" altLang="en-US" dirty="0"/>
              <a:t>일관된 </a:t>
            </a:r>
            <a:r>
              <a:rPr lang="ko-KR" altLang="en-US" dirty="0" err="1"/>
              <a:t>아이텐티티</a:t>
            </a:r>
            <a:r>
              <a:rPr lang="ko-KR" altLang="en-US" dirty="0"/>
              <a:t> 사례</a:t>
            </a:r>
          </a:p>
          <a:p>
            <a:pPr lvl="2"/>
            <a:r>
              <a:rPr lang="ko-KR" altLang="en-US" dirty="0" smtClean="0"/>
              <a:t>브랜드 </a:t>
            </a:r>
            <a:r>
              <a:rPr lang="ko-KR" altLang="en-US" dirty="0"/>
              <a:t>특성을 고려한 컬러 </a:t>
            </a:r>
            <a:r>
              <a:rPr lang="ko-KR" altLang="en-US" dirty="0" err="1"/>
              <a:t>아이덴티티</a:t>
            </a:r>
            <a:r>
              <a:rPr lang="ko-KR" altLang="en-US" dirty="0"/>
              <a:t> 사례</a:t>
            </a:r>
          </a:p>
          <a:p>
            <a:pPr lvl="2"/>
            <a:r>
              <a:rPr lang="ko-KR" altLang="en-US" dirty="0" smtClean="0"/>
              <a:t>일관된 </a:t>
            </a:r>
            <a:r>
              <a:rPr lang="ko-KR" altLang="en-US" dirty="0"/>
              <a:t>컬러 </a:t>
            </a:r>
            <a:r>
              <a:rPr lang="ko-KR" altLang="en-US" dirty="0" err="1"/>
              <a:t>아이덴티티</a:t>
            </a:r>
            <a:r>
              <a:rPr lang="ko-KR" altLang="en-US" dirty="0"/>
              <a:t> 사례</a:t>
            </a:r>
          </a:p>
        </p:txBody>
      </p:sp>
    </p:spTree>
    <p:extLst>
      <p:ext uri="{BB962C8B-B14F-4D97-AF65-F5344CB8AC3E}">
        <p14:creationId xmlns:p14="http://schemas.microsoft.com/office/powerpoint/2010/main" val="386877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웹 디자인을 할 때 갖추어야 할 요건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 디자인을 할 때 갖추어야 할 요건</a:t>
            </a:r>
            <a:endParaRPr lang="en-US" altLang="ko-KR" dirty="0" smtClean="0"/>
          </a:p>
          <a:p>
            <a:pPr lvl="1"/>
            <a:r>
              <a:rPr lang="ko-KR" altLang="en-US" dirty="0"/>
              <a:t>기본을 확실하게 알아야 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pPr lvl="3"/>
            <a:r>
              <a:rPr lang="ko-KR" altLang="en-US" dirty="0"/>
              <a:t>전혀 보지 못했던 새로운 </a:t>
            </a:r>
            <a:r>
              <a:rPr lang="ko-KR" altLang="en-US" dirty="0" smtClean="0"/>
              <a:t>디자인을 </a:t>
            </a:r>
            <a:r>
              <a:rPr lang="ko-KR" altLang="en-US" dirty="0"/>
              <a:t>창조하려면</a:t>
            </a:r>
            <a:r>
              <a:rPr lang="en-US" altLang="ko-KR" dirty="0"/>
              <a:t>, </a:t>
            </a:r>
            <a:r>
              <a:rPr lang="ko-KR" altLang="en-US" dirty="0"/>
              <a:t>창작의 밑거름이 될 수 있는 기본적인 경험을 충분히 겪어보아야 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/>
              <a:t>아주 간단하고 기본적인 디자인일지라도 그에 충실하도록 최선을 다해야 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/>
              <a:t>때로는 기본에 </a:t>
            </a:r>
            <a:r>
              <a:rPr lang="ko-KR" altLang="en-US" dirty="0" smtClean="0"/>
              <a:t>충실한 디자인이 </a:t>
            </a:r>
            <a:r>
              <a:rPr lang="ko-KR" altLang="en-US" dirty="0"/>
              <a:t>더 많은 감흥을 불러일으키기도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많이 보고 많이 </a:t>
            </a:r>
            <a:r>
              <a:rPr lang="ko-KR" altLang="en-US" dirty="0" smtClean="0"/>
              <a:t>느낀다</a:t>
            </a:r>
            <a:endParaRPr lang="en-US" altLang="ko-KR" dirty="0" smtClean="0"/>
          </a:p>
          <a:p>
            <a:pPr lvl="3"/>
            <a:r>
              <a:rPr lang="ko-KR" altLang="en-US" dirty="0"/>
              <a:t>디자이너라면 영역을 구분 </a:t>
            </a:r>
            <a:r>
              <a:rPr lang="ko-KR" altLang="en-US" dirty="0" smtClean="0"/>
              <a:t>짓지 </a:t>
            </a:r>
            <a:r>
              <a:rPr lang="ko-KR" altLang="en-US" dirty="0"/>
              <a:t>말고</a:t>
            </a:r>
            <a:r>
              <a:rPr lang="en-US" altLang="ko-KR" dirty="0"/>
              <a:t>, </a:t>
            </a:r>
            <a:r>
              <a:rPr lang="ko-KR" altLang="en-US" dirty="0"/>
              <a:t>새로운 것은 무조건 경험해서 그 경험이 디자인의 요소가 될 수 있도록 축적해놓아야 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/>
              <a:t>웹 디자이너라고 해서 꼭 웹 사이트 디자인에 시각적 범주를 국한시킬 필요는 없다</a:t>
            </a:r>
            <a:r>
              <a:rPr lang="en-US" altLang="ko-KR" dirty="0"/>
              <a:t>. </a:t>
            </a:r>
            <a:r>
              <a:rPr lang="ko-KR" altLang="en-US" dirty="0"/>
              <a:t>모든 영역의 </a:t>
            </a:r>
            <a:r>
              <a:rPr lang="ko-KR" altLang="en-US" dirty="0" smtClean="0"/>
              <a:t>디자인이 </a:t>
            </a:r>
            <a:r>
              <a:rPr lang="ko-KR" altLang="en-US" dirty="0"/>
              <a:t>참고 요소가 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02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색채 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색상을 이용한 배색의 특징</a:t>
            </a:r>
            <a:endParaRPr lang="en-US" altLang="ko-KR" dirty="0" smtClean="0"/>
          </a:p>
          <a:p>
            <a:pPr lvl="2"/>
            <a:r>
              <a:rPr lang="ko-KR" altLang="en-US" dirty="0"/>
              <a:t>색조 배색 </a:t>
            </a:r>
            <a:r>
              <a:rPr lang="en-US" altLang="ko-KR" dirty="0"/>
              <a:t>: </a:t>
            </a:r>
            <a:r>
              <a:rPr lang="ko-KR" altLang="en-US" dirty="0" smtClean="0"/>
              <a:t>색조의 </a:t>
            </a:r>
            <a:r>
              <a:rPr lang="ko-KR" altLang="en-US" dirty="0"/>
              <a:t>변화를 주제로 하는 배색</a:t>
            </a:r>
            <a:r>
              <a:rPr lang="en-US" altLang="ko-KR" dirty="0"/>
              <a:t>, </a:t>
            </a:r>
            <a:r>
              <a:rPr lang="ko-KR" altLang="en-US" dirty="0"/>
              <a:t>색조 배색으로 컬러를 사용한 웹 사이트 디자인은 </a:t>
            </a:r>
            <a:r>
              <a:rPr lang="ko-KR" altLang="en-US" dirty="0" smtClean="0"/>
              <a:t>다채로운 </a:t>
            </a:r>
            <a:r>
              <a:rPr lang="ko-KR" altLang="en-US" dirty="0" err="1"/>
              <a:t>변화감을</a:t>
            </a:r>
            <a:r>
              <a:rPr lang="ko-KR" altLang="en-US" dirty="0"/>
              <a:t> 줄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유사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유사 배색 </a:t>
            </a:r>
            <a:r>
              <a:rPr lang="en-US" altLang="ko-KR" dirty="0"/>
              <a:t>: </a:t>
            </a:r>
            <a:r>
              <a:rPr lang="ko-KR" altLang="en-US" dirty="0" smtClean="0"/>
              <a:t>차분하고 </a:t>
            </a:r>
            <a:r>
              <a:rPr lang="ko-KR" altLang="en-US" dirty="0"/>
              <a:t>정돈된 느낌을 전달해줄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유사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반대 색조 </a:t>
            </a:r>
            <a:r>
              <a:rPr lang="en-US" altLang="ko-KR" dirty="0"/>
              <a:t>: </a:t>
            </a:r>
            <a:r>
              <a:rPr lang="ko-KR" altLang="en-US" dirty="0" smtClean="0"/>
              <a:t>통일감이 </a:t>
            </a:r>
            <a:r>
              <a:rPr lang="ko-KR" altLang="en-US" dirty="0"/>
              <a:t>느껴지면서 반대 색조로 표현한 부분은 강조되어 보인다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보색 </a:t>
            </a:r>
            <a:r>
              <a:rPr lang="ko-KR" altLang="en-US" dirty="0"/>
              <a:t>대비 배색 </a:t>
            </a:r>
            <a:r>
              <a:rPr lang="en-US" altLang="ko-KR" dirty="0"/>
              <a:t>: </a:t>
            </a:r>
            <a:r>
              <a:rPr lang="ko-KR" altLang="en-US" dirty="0" smtClean="0"/>
              <a:t>강조되어 </a:t>
            </a:r>
            <a:r>
              <a:rPr lang="ko-KR" altLang="en-US" dirty="0"/>
              <a:t>보이면서 명쾌한 느낌이 전달된다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맑은 </a:t>
            </a:r>
            <a:r>
              <a:rPr lang="ko-KR" altLang="en-US" dirty="0"/>
              <a:t>느낌 </a:t>
            </a:r>
            <a:r>
              <a:rPr lang="en-US" altLang="ko-KR" dirty="0"/>
              <a:t>: </a:t>
            </a:r>
            <a:r>
              <a:rPr lang="ko-KR" altLang="en-US" dirty="0" smtClean="0"/>
              <a:t>선명한 </a:t>
            </a:r>
            <a:r>
              <a:rPr lang="ko-KR" altLang="en-US" dirty="0"/>
              <a:t>이미지를 전달해준다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탁한 </a:t>
            </a:r>
            <a:r>
              <a:rPr lang="ko-KR" altLang="en-US" dirty="0"/>
              <a:t>느낌의 색조 </a:t>
            </a:r>
            <a:r>
              <a:rPr lang="en-US" altLang="ko-KR" dirty="0"/>
              <a:t>: </a:t>
            </a:r>
            <a:r>
              <a:rPr lang="ko-KR" altLang="en-US" dirty="0" smtClean="0"/>
              <a:t>차분한 </a:t>
            </a:r>
            <a:r>
              <a:rPr lang="ko-KR" altLang="en-US" dirty="0"/>
              <a:t>이미지를 전달해줄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77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84758" y="1268760"/>
            <a:ext cx="4315234" cy="4607385"/>
            <a:chOff x="184758" y="1268760"/>
            <a:chExt cx="4315234" cy="4607385"/>
          </a:xfrm>
        </p:grpSpPr>
        <p:pic>
          <p:nvPicPr>
            <p:cNvPr id="21507" name="Picture 3" descr="C:\Users\Hiya\Desktop\Task\001_한빛_강의교안\ch13\ch13-4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758" y="1268760"/>
              <a:ext cx="4315234" cy="403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83568" y="5352925"/>
              <a:ext cx="35569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13-46] </a:t>
              </a:r>
              <a:r>
                <a:rPr lang="ko-KR" altLang="en-US" sz="1400" dirty="0"/>
                <a:t>단색 이미지 </a:t>
              </a:r>
              <a:r>
                <a:rPr lang="ko-KR" altLang="en-US" sz="1400" dirty="0" smtClean="0"/>
                <a:t>공간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(</a:t>
              </a:r>
              <a:r>
                <a:rPr lang="ko-KR" altLang="en-US" sz="1400" dirty="0"/>
                <a:t>출처 </a:t>
              </a:r>
              <a:r>
                <a:rPr lang="en-US" altLang="ko-KR" sz="1400" dirty="0"/>
                <a:t>: IRI </a:t>
              </a:r>
              <a:r>
                <a:rPr lang="ko-KR" altLang="en-US" sz="1400" dirty="0"/>
                <a:t>컬러 연구소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59241" y="1268760"/>
            <a:ext cx="4377255" cy="4607385"/>
            <a:chOff x="4659241" y="1268760"/>
            <a:chExt cx="4377255" cy="4607385"/>
          </a:xfrm>
        </p:grpSpPr>
        <p:pic>
          <p:nvPicPr>
            <p:cNvPr id="21506" name="Picture 2" descr="C:\Users\Hiya\Desktop\Task\001_한빛_강의교안\ch13\ch13-47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9241" y="1268760"/>
              <a:ext cx="4377255" cy="402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148064" y="5352925"/>
              <a:ext cx="36833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13-47] </a:t>
              </a:r>
              <a:r>
                <a:rPr lang="ko-KR" altLang="en-US" sz="1400" dirty="0"/>
                <a:t>배색 이미지 </a:t>
              </a:r>
              <a:r>
                <a:rPr lang="ko-KR" altLang="en-US" sz="1400" dirty="0" smtClean="0"/>
                <a:t>공간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(</a:t>
              </a:r>
              <a:r>
                <a:rPr lang="ko-KR" altLang="en-US" sz="1400" dirty="0"/>
                <a:t>출처 </a:t>
              </a:r>
              <a:r>
                <a:rPr lang="en-US" altLang="ko-KR" sz="1400" dirty="0"/>
                <a:t>: IRI </a:t>
              </a:r>
              <a:r>
                <a:rPr lang="ko-KR" altLang="en-US" sz="1400" dirty="0"/>
                <a:t>컬러 연구소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77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색상별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빨간색</a:t>
            </a:r>
            <a:endParaRPr lang="en-US" altLang="ko-KR" dirty="0" smtClean="0"/>
          </a:p>
          <a:p>
            <a:pPr lvl="2"/>
            <a:r>
              <a:rPr lang="ko-KR" altLang="en-US" dirty="0"/>
              <a:t>웹 사이트에서는 보통 빨간색을 서브 컬러나 액센트 컬러로 </a:t>
            </a:r>
            <a:r>
              <a:rPr lang="ko-KR" altLang="en-US" dirty="0" smtClean="0"/>
              <a:t>이용한다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순색에 가까운 </a:t>
            </a:r>
            <a:r>
              <a:rPr lang="ko-KR" altLang="en-US" dirty="0" err="1"/>
              <a:t>고채도의</a:t>
            </a:r>
            <a:r>
              <a:rPr lang="ko-KR" altLang="en-US" dirty="0"/>
              <a:t> </a:t>
            </a:r>
            <a:r>
              <a:rPr lang="ko-KR" altLang="en-US" dirty="0" smtClean="0"/>
              <a:t>빨간색은 </a:t>
            </a:r>
            <a:r>
              <a:rPr lang="ko-KR" altLang="en-US" dirty="0"/>
              <a:t>단숨에 시선을 끄는 </a:t>
            </a:r>
            <a:r>
              <a:rPr lang="ko-KR" altLang="en-US" dirty="0" err="1"/>
              <a:t>주목성이</a:t>
            </a:r>
            <a:r>
              <a:rPr lang="ko-KR" altLang="en-US" dirty="0"/>
              <a:t> 있다</a:t>
            </a:r>
          </a:p>
        </p:txBody>
      </p:sp>
      <p:pic>
        <p:nvPicPr>
          <p:cNvPr id="22530" name="Picture 2" descr="C:\Users\Hiya\Desktop\Task\001_한빛_강의교안\ch13\ch13-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28" y="2780928"/>
            <a:ext cx="4700544" cy="307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7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주황색</a:t>
            </a:r>
            <a:endParaRPr lang="en-US" altLang="ko-KR" dirty="0" smtClean="0"/>
          </a:p>
          <a:p>
            <a:pPr lvl="2"/>
            <a:r>
              <a:rPr lang="ko-KR" altLang="en-US" dirty="0"/>
              <a:t>주황색은 활기차고 즐거운 인상을 준다</a:t>
            </a:r>
            <a:r>
              <a:rPr lang="en-US" altLang="ko-KR" dirty="0"/>
              <a:t>. </a:t>
            </a:r>
            <a:r>
              <a:rPr lang="ko-KR" altLang="en-US" dirty="0"/>
              <a:t>개방적인 느낌의 주황색은 닫혔던 마음을 열게 하고 </a:t>
            </a:r>
            <a:r>
              <a:rPr lang="ko-KR" altLang="en-US" dirty="0" smtClean="0"/>
              <a:t>긍정적인 기분을 </a:t>
            </a:r>
            <a:r>
              <a:rPr lang="ko-KR" altLang="en-US" dirty="0"/>
              <a:t>만들어준다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동양인에게 주황색은 사랑과 행복을 의미한다</a:t>
            </a:r>
            <a:r>
              <a:rPr lang="en-US" altLang="ko-KR" dirty="0"/>
              <a:t>. </a:t>
            </a:r>
            <a:r>
              <a:rPr lang="ko-KR" altLang="en-US" dirty="0"/>
              <a:t>스포티한 힘이 넘치는 주황색은 건강한 느낌을 주며</a:t>
            </a:r>
            <a:r>
              <a:rPr lang="en-US" altLang="ko-KR" dirty="0"/>
              <a:t>, </a:t>
            </a:r>
            <a:r>
              <a:rPr lang="ko-KR" altLang="en-US" dirty="0" smtClean="0"/>
              <a:t>식욕을 </a:t>
            </a:r>
            <a:r>
              <a:rPr lang="ko-KR" altLang="en-US" dirty="0"/>
              <a:t>돋우어주기도 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주로 사회성이 있는 사람들이 좋아하는 명랑한 색이다</a:t>
            </a:r>
            <a:r>
              <a:rPr lang="en-US" altLang="ko-KR" dirty="0"/>
              <a:t>. </a:t>
            </a:r>
            <a:r>
              <a:rPr lang="ko-KR" altLang="en-US" dirty="0"/>
              <a:t>몇몇 나라의 </a:t>
            </a:r>
            <a:r>
              <a:rPr lang="ko-KR" altLang="en-US" dirty="0" smtClean="0"/>
              <a:t>승려는 주황색의 </a:t>
            </a:r>
            <a:r>
              <a:rPr lang="ko-KR" altLang="en-US" dirty="0"/>
              <a:t>승복을 입기도 하는데</a:t>
            </a:r>
            <a:r>
              <a:rPr lang="en-US" altLang="ko-KR" dirty="0"/>
              <a:t>, </a:t>
            </a:r>
            <a:r>
              <a:rPr lang="ko-KR" altLang="en-US" dirty="0"/>
              <a:t>겸손을 상징한다고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3554" name="Picture 2" descr="C:\Users\Hiya\Desktop\Task\001_한빛_강의교안\ch13\ch13-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4700544" cy="307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노란색</a:t>
            </a:r>
            <a:endParaRPr lang="en-US" altLang="ko-KR" dirty="0" smtClean="0"/>
          </a:p>
          <a:p>
            <a:pPr lvl="2"/>
            <a:r>
              <a:rPr lang="ko-KR" altLang="en-US" dirty="0"/>
              <a:t>노란색을 사용하면 밝고 명랑한 이미지로 긍정적인 호감을 준다</a:t>
            </a:r>
            <a:r>
              <a:rPr lang="en-US" altLang="ko-KR" dirty="0" smtClean="0"/>
              <a:t>.</a:t>
            </a:r>
          </a:p>
          <a:p>
            <a:pPr lvl="2"/>
            <a:endParaRPr lang="ko-KR" altLang="en-US" dirty="0"/>
          </a:p>
        </p:txBody>
      </p:sp>
      <p:pic>
        <p:nvPicPr>
          <p:cNvPr id="24579" name="Picture 3" descr="C:\Users\Hiya\Desktop\Task\001_한빛_강의교안\ch13\ch13-5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343390"/>
            <a:ext cx="5622382" cy="323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:\Users\Hiya\Desktop\Task\001_한빛_강의교안\ch13\ch13-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4990032" cy="298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녹색</a:t>
            </a:r>
            <a:endParaRPr lang="en-US" altLang="ko-KR" dirty="0" smtClean="0"/>
          </a:p>
          <a:p>
            <a:pPr lvl="2"/>
            <a:r>
              <a:rPr lang="ko-KR" altLang="en-US" dirty="0"/>
              <a:t>녹색은 건강과 관련된 이미지를 전달해준다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녹색은 주로 건강 관련 사이트</a:t>
            </a:r>
            <a:r>
              <a:rPr lang="en-US" altLang="ko-KR" dirty="0"/>
              <a:t>, </a:t>
            </a:r>
            <a:r>
              <a:rPr lang="ko-KR" altLang="en-US" dirty="0"/>
              <a:t>기업 </a:t>
            </a:r>
            <a:r>
              <a:rPr lang="en-US" altLang="ko-KR" dirty="0"/>
              <a:t>PR, </a:t>
            </a:r>
            <a:r>
              <a:rPr lang="ko-KR" altLang="en-US" dirty="0"/>
              <a:t>교육 사이트 </a:t>
            </a:r>
            <a:r>
              <a:rPr lang="ko-KR" altLang="en-US" dirty="0" smtClean="0"/>
              <a:t>등에 </a:t>
            </a:r>
            <a:r>
              <a:rPr lang="ko-KR" altLang="en-US" dirty="0"/>
              <a:t>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602" name="Picture 2" descr="C:\Users\Hiya\Desktop\Task\001_한빛_강의교안\ch13\ch13-54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98814"/>
            <a:ext cx="3495993" cy="27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Hiya\Desktop\Task\001_한빛_강의교안\ch13\ch13-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42" y="2420888"/>
            <a:ext cx="4653538" cy="28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청록색</a:t>
            </a:r>
            <a:endParaRPr lang="en-US" altLang="ko-KR" dirty="0" smtClean="0"/>
          </a:p>
          <a:p>
            <a:pPr lvl="2"/>
            <a:r>
              <a:rPr lang="ko-KR" altLang="en-US" dirty="0"/>
              <a:t>청록색은 흥분된 기분을 가라앉히기도 하고</a:t>
            </a:r>
            <a:r>
              <a:rPr lang="en-US" altLang="ko-KR" dirty="0"/>
              <a:t>, </a:t>
            </a:r>
            <a:r>
              <a:rPr lang="ko-KR" altLang="en-US" dirty="0"/>
              <a:t>침체된 기분을 활기차게 돌려놓기도 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공간을 크게 </a:t>
            </a:r>
            <a:r>
              <a:rPr lang="ko-KR" altLang="en-US" dirty="0" smtClean="0"/>
              <a:t>느껴지게 </a:t>
            </a:r>
            <a:r>
              <a:rPr lang="ko-KR" altLang="en-US" dirty="0"/>
              <a:t>하는 색으로 인테리어 분야에서 자주 사용된다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6626" name="Picture 2" descr="C:\Users\Hiya\Desktop\Task\001_한빛_강의교안\ch13\ch13-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3991055" cy="24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Hiya\Desktop\Task\001_한빛_강의교안\ch13\ch13-5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007" y="2582540"/>
            <a:ext cx="3840162" cy="40687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파란색</a:t>
            </a:r>
            <a:endParaRPr lang="en-US" altLang="ko-KR" dirty="0" smtClean="0"/>
          </a:p>
          <a:p>
            <a:pPr lvl="2"/>
            <a:r>
              <a:rPr lang="ko-KR" altLang="en-US" dirty="0" err="1"/>
              <a:t>고채도의</a:t>
            </a:r>
            <a:r>
              <a:rPr lang="ko-KR" altLang="en-US" dirty="0"/>
              <a:t> 파란색은 깨끗하고 경쾌한 느낌을 주며 검정색이 많이 섞인 파란색은 도시적이고 모던한 </a:t>
            </a:r>
            <a:r>
              <a:rPr lang="ko-KR" altLang="en-US" dirty="0" smtClean="0"/>
              <a:t>이미지를 </a:t>
            </a:r>
            <a:r>
              <a:rPr lang="ko-KR" altLang="en-US" dirty="0"/>
              <a:t>전달해준다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7650" name="Picture 2" descr="C:\Users\Hiya\Desktop\Task\001_한빛_강의교안\ch13\ch13-58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2204864"/>
            <a:ext cx="3840163" cy="32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Hiya\Desktop\Task\001_한빛_강의교안\ch13\ch13-59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94" y="2204864"/>
            <a:ext cx="384016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남색</a:t>
            </a:r>
            <a:endParaRPr lang="en-US" altLang="ko-KR" dirty="0" smtClean="0"/>
          </a:p>
          <a:p>
            <a:pPr lvl="2"/>
            <a:r>
              <a:rPr lang="ko-KR" altLang="en-US" dirty="0"/>
              <a:t>남색은 도시적인 세련미와 신비스러운 분위기를 전달해준다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심리적인 치유 효과를 가지고 있어 </a:t>
            </a:r>
            <a:r>
              <a:rPr lang="ko-KR" altLang="en-US" dirty="0" smtClean="0"/>
              <a:t>마음의 </a:t>
            </a:r>
            <a:r>
              <a:rPr lang="ko-KR" altLang="en-US" dirty="0"/>
              <a:t>안정을 도와주고 창의력을 키워주기도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8674" name="Picture 2" descr="C:\Users\Hiya\Desktop\Task\001_한빛_강의교안\ch13\ch13-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5360485" cy="326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보라색</a:t>
            </a:r>
            <a:endParaRPr lang="en-US" altLang="ko-KR" dirty="0" smtClean="0"/>
          </a:p>
          <a:p>
            <a:pPr lvl="2"/>
            <a:r>
              <a:rPr lang="ko-KR" altLang="en-US" dirty="0"/>
              <a:t>보라색은 여성을 타겟으로 하는 웹 사이트나 예술을 다루는 웹 사이트에서 많이 사용되는 </a:t>
            </a:r>
            <a:r>
              <a:rPr lang="ko-KR" altLang="en-US" dirty="0" smtClean="0"/>
              <a:t>색상이다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선명한 </a:t>
            </a:r>
            <a:r>
              <a:rPr lang="ko-KR" altLang="en-US" dirty="0"/>
              <a:t>톤의 보라색은 강한 인상을 전달해주고</a:t>
            </a:r>
            <a:r>
              <a:rPr lang="en-US" altLang="ko-KR" dirty="0"/>
              <a:t>, </a:t>
            </a:r>
            <a:r>
              <a:rPr lang="ko-KR" altLang="en-US" dirty="0"/>
              <a:t>탁한</a:t>
            </a:r>
            <a:r>
              <a:rPr lang="en-US" altLang="ko-KR" dirty="0"/>
              <a:t>(grayish) </a:t>
            </a:r>
            <a:r>
              <a:rPr lang="ko-KR" altLang="en-US" dirty="0"/>
              <a:t>톤의 보라색은 세련되기는 하나 다소 </a:t>
            </a:r>
            <a:r>
              <a:rPr lang="ko-KR" altLang="en-US" dirty="0" smtClean="0"/>
              <a:t>어두운 </a:t>
            </a:r>
            <a:r>
              <a:rPr lang="ko-KR" altLang="en-US" dirty="0"/>
              <a:t>느낌을 전해준다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아울러 신비로움과 고상함을 연상시켜주며 평범하지 않은 고결한 아름다움을 지니고 있기 때문에 </a:t>
            </a:r>
            <a:r>
              <a:rPr lang="ko-KR" altLang="en-US" dirty="0" smtClean="0"/>
              <a:t>예로부터 </a:t>
            </a:r>
            <a:r>
              <a:rPr lang="ko-KR" altLang="en-US" dirty="0"/>
              <a:t>의례용으로 많이 사용되는 색이다</a:t>
            </a:r>
            <a:r>
              <a:rPr lang="en-US" altLang="ko-KR" dirty="0"/>
              <a:t>.</a:t>
            </a:r>
          </a:p>
        </p:txBody>
      </p:sp>
      <p:pic>
        <p:nvPicPr>
          <p:cNvPr id="29698" name="Picture 2" descr="C:\Users\Hiya\Desktop\Task\001_한빛_강의교안\ch13\ch13-6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67" y="3501008"/>
            <a:ext cx="4711969" cy="294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5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웹 디자인을 할 때 갖추어야 할 요건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13-1] </a:t>
            </a:r>
            <a:r>
              <a:rPr lang="ko-KR" altLang="en-US" dirty="0"/>
              <a:t>오프라인의 디자인 요소를 웹 디자인에 활용한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3"/>
            <a:r>
              <a:rPr lang="ko-KR" altLang="en-US" dirty="0"/>
              <a:t>취화선</a:t>
            </a:r>
            <a:r>
              <a:rPr lang="en-US" altLang="ko-KR" dirty="0"/>
              <a:t>`(http://www.chihwaseon.com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오프라인 디자인 요소를 웹 디자인에 활용한 사례로 </a:t>
            </a:r>
            <a:r>
              <a:rPr lang="ko-KR" altLang="en-US" dirty="0" smtClean="0"/>
              <a:t>우리나라 </a:t>
            </a:r>
            <a:r>
              <a:rPr lang="ko-KR" altLang="en-US" dirty="0"/>
              <a:t>영화 사이트의 격을 한층 높이는 데 기여하였으며</a:t>
            </a:r>
            <a:r>
              <a:rPr lang="en-US" altLang="ko-KR" dirty="0"/>
              <a:t>, </a:t>
            </a:r>
            <a:r>
              <a:rPr lang="ko-KR" altLang="en-US" dirty="0"/>
              <a:t>해외에서도 인정받은 유명한 웹 사이트다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화선지의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먹을 머금은 붓의 </a:t>
            </a:r>
            <a:r>
              <a:rPr lang="ko-KR" altLang="en-US" dirty="0" smtClean="0"/>
              <a:t>농담 표현</a:t>
            </a:r>
            <a:r>
              <a:rPr lang="en-US" altLang="ko-KR" dirty="0" smtClean="0"/>
              <a:t>, </a:t>
            </a:r>
            <a:r>
              <a:rPr lang="ko-KR" altLang="en-US" dirty="0"/>
              <a:t>번지는 효과</a:t>
            </a:r>
            <a:r>
              <a:rPr lang="en-US" altLang="ko-KR" dirty="0"/>
              <a:t>, </a:t>
            </a:r>
            <a:r>
              <a:rPr lang="ko-KR" altLang="en-US" dirty="0"/>
              <a:t>붓으로 쓴 듯한 글씨</a:t>
            </a:r>
            <a:r>
              <a:rPr lang="en-US" altLang="ko-KR" dirty="0"/>
              <a:t>, </a:t>
            </a:r>
            <a:r>
              <a:rPr lang="ko-KR" altLang="en-US" dirty="0" smtClean="0"/>
              <a:t>과감한 </a:t>
            </a:r>
            <a:r>
              <a:rPr lang="ko-KR" altLang="en-US" dirty="0"/>
              <a:t>사선 레이아웃 등 </a:t>
            </a:r>
            <a:r>
              <a:rPr lang="ko-KR" altLang="en-US" dirty="0" smtClean="0"/>
              <a:t>웹 사이트의 </a:t>
            </a:r>
            <a:r>
              <a:rPr lang="ko-KR" altLang="en-US" dirty="0"/>
              <a:t>모든 구성 요소가 일관적으로 연결되어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6" name="Picture 2" descr="C:\Users\Hiya\Desktop\Task\001_한빛_강의교안\ch13\ch13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35" y="2996952"/>
            <a:ext cx="4230489" cy="25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ya\Desktop\Task\001_한빛_강의교안\ch13\ch13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96" y="2985245"/>
            <a:ext cx="3825868" cy="26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핑크색</a:t>
            </a:r>
            <a:endParaRPr lang="en-US" altLang="ko-KR" dirty="0" smtClean="0"/>
          </a:p>
          <a:p>
            <a:pPr lvl="2"/>
            <a:r>
              <a:rPr lang="ko-KR" altLang="en-US" dirty="0"/>
              <a:t>핑크색은 어린 소녀와 여성을 주요 타겟으로 하는 웹 사이트에 </a:t>
            </a:r>
            <a:r>
              <a:rPr lang="ko-KR" altLang="en-US" dirty="0" smtClean="0"/>
              <a:t>적합하다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밝은</a:t>
            </a:r>
            <a:r>
              <a:rPr lang="en-US" altLang="ko-KR" dirty="0"/>
              <a:t>(bright) </a:t>
            </a:r>
            <a:r>
              <a:rPr lang="ko-KR" altLang="en-US" dirty="0"/>
              <a:t>톤이나 </a:t>
            </a:r>
            <a:r>
              <a:rPr lang="ko-KR" altLang="en-US" dirty="0" smtClean="0"/>
              <a:t>연한</a:t>
            </a:r>
            <a:r>
              <a:rPr lang="en-US" altLang="ko-KR" dirty="0" smtClean="0"/>
              <a:t>(</a:t>
            </a:r>
            <a:r>
              <a:rPr lang="en-US" altLang="ko-KR" dirty="0"/>
              <a:t>very ale) </a:t>
            </a:r>
            <a:r>
              <a:rPr lang="ko-KR" altLang="en-US" dirty="0"/>
              <a:t>톤의 핑크색은 귀엽고 사랑스러워 배경색처럼 큰 면적에 주로 사용된다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22" name="Picture 2" descr="C:\Users\Hiya\Desktop\Task\001_한빛_강의교안\ch13\ch13-6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2" y="2661701"/>
            <a:ext cx="4224178" cy="27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 descr="C:\Users\Hiya\Desktop\Task\001_한빛_강의교안\ch13\ch13-6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02" y="2636912"/>
            <a:ext cx="4136478" cy="310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5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블랙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화이트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블랙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화이트의 </a:t>
            </a:r>
            <a:r>
              <a:rPr lang="ko-KR" altLang="en-US" dirty="0"/>
              <a:t>배색은 극과 극의 명도 대비로 도시적인 이미지를 전달해준다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err="1"/>
              <a:t>주목성이</a:t>
            </a:r>
            <a:r>
              <a:rPr lang="ko-KR" altLang="en-US" dirty="0"/>
              <a:t> 매우 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드라마틱한 </a:t>
            </a:r>
            <a:r>
              <a:rPr lang="ko-KR" altLang="en-US" dirty="0"/>
              <a:t>화려함을 드러내기도 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유채색과 함께 사용하면 그 색을 더욱 돋보이게 해주는 </a:t>
            </a:r>
            <a:r>
              <a:rPr lang="ko-KR" altLang="en-US" dirty="0" smtClean="0"/>
              <a:t>효과가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1746" name="Picture 2" descr="C:\Users\Hiya\Desktop\Task\001_한빛_강의교안\ch13\ch13-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1" y="2636912"/>
            <a:ext cx="5896533" cy="35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5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원 포인트 </a:t>
            </a:r>
            <a:r>
              <a:rPr lang="ko-KR" altLang="en-US" dirty="0" smtClean="0"/>
              <a:t>배색</a:t>
            </a:r>
            <a:endParaRPr lang="en-US" altLang="ko-KR" dirty="0" smtClean="0"/>
          </a:p>
          <a:p>
            <a:pPr lvl="2"/>
            <a:r>
              <a:rPr lang="ko-KR" altLang="en-US" dirty="0"/>
              <a:t>원 포인트 배색은 한 가지 색을 두드러지게 사용한 배색을 </a:t>
            </a:r>
            <a:r>
              <a:rPr lang="ko-KR" altLang="en-US" dirty="0" smtClean="0"/>
              <a:t>말한다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포인트 배색은 단순하기는 </a:t>
            </a:r>
            <a:r>
              <a:rPr lang="ko-KR" altLang="en-US" dirty="0" smtClean="0"/>
              <a:t>해도 한 </a:t>
            </a:r>
            <a:r>
              <a:rPr lang="ko-KR" altLang="en-US" dirty="0"/>
              <a:t>번만 보면 기억에 남는 효과가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2770" name="Picture 2" descr="C:\Users\Hiya\Desktop\Task\001_한빛_강의교안\ch13\ch13-65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3840163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C:\Users\Hiya\Desktop\Task\001_한빛_강의교안\ch13\ch13-6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20888"/>
            <a:ext cx="384016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5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색채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/>
              <a:t>다양한 웹 사이트 디자인을 컬러별로 분류해보자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각 웹 사이트의 컬러 전략을 알아보고</a:t>
            </a:r>
            <a:r>
              <a:rPr lang="en-US" altLang="ko-KR" dirty="0"/>
              <a:t>, </a:t>
            </a:r>
            <a:r>
              <a:rPr lang="ko-KR" altLang="en-US" dirty="0"/>
              <a:t>그러한 컬러를 사용한 이유를 설명해본다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29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웹 디자인을 할 때 갖추어야 할 요건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13-1] </a:t>
            </a:r>
            <a:r>
              <a:rPr lang="ko-KR" altLang="en-US" dirty="0"/>
              <a:t>오프라인의 디자인 요소를 웹 디자인에 활용한 사이트</a:t>
            </a:r>
            <a:endParaRPr lang="en-US" altLang="ko-KR" dirty="0"/>
          </a:p>
          <a:p>
            <a:pPr lvl="2"/>
            <a:r>
              <a:rPr lang="ko-KR" altLang="en-US" dirty="0"/>
              <a:t>더페이스샵</a:t>
            </a:r>
            <a:r>
              <a:rPr lang="en-US" altLang="ko-KR" dirty="0"/>
              <a:t>(http://www.thefaceshop.com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다이어리의 구성을 활용하여 만든 </a:t>
            </a:r>
            <a:r>
              <a:rPr lang="ko-KR" altLang="en-US" dirty="0" err="1"/>
              <a:t>더페이스샵의</a:t>
            </a:r>
            <a:r>
              <a:rPr lang="ko-KR" altLang="en-US" dirty="0"/>
              <a:t> 웹 사이트는 오프라인 디자인 요소를 웹 디자인에 활용한 </a:t>
            </a:r>
            <a:r>
              <a:rPr lang="ko-KR" altLang="en-US" dirty="0" smtClean="0"/>
              <a:t>감각적인 </a:t>
            </a:r>
            <a:r>
              <a:rPr lang="ko-KR" altLang="en-US" dirty="0"/>
              <a:t>웹 사이트 사례다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실제 오프라인에서 책상 위에 놓인 다이어리를 그대로 옮겨놓은 듯한 묘한 분위기를 풍긴다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C:\Users\Hiya\Desktop\Task\001_한빛_강의교안\ch13\ch13-04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57537"/>
            <a:ext cx="3840163" cy="29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iya\Desktop\Task\001_한빛_강의교안\ch13\ch13-05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157537"/>
            <a:ext cx="3840162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웹 디자인을 할 때 갖추어야 할 요건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/>
              <a:t>웹 디자인을 할 때 갖추어야 할 다른 요건이 있는지 조사해보자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0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디자인 콘셉트의 정의 </a:t>
            </a:r>
            <a:r>
              <a:rPr lang="ko-KR" altLang="en-US" b="0" dirty="0" smtClean="0"/>
              <a:t>방법</a:t>
            </a:r>
            <a:endParaRPr lang="en-US" altLang="ko-KR" b="0" dirty="0" smtClean="0"/>
          </a:p>
          <a:p>
            <a:pPr lvl="2"/>
            <a:r>
              <a:rPr lang="ko-KR" altLang="en-US" dirty="0"/>
              <a:t>디자인 </a:t>
            </a:r>
            <a:r>
              <a:rPr lang="ko-KR" altLang="en-US" dirty="0" err="1"/>
              <a:t>콘셉트</a:t>
            </a:r>
            <a:r>
              <a:rPr lang="en-US" altLang="ko-KR" dirty="0"/>
              <a:t>(Design Concept)</a:t>
            </a:r>
            <a:r>
              <a:rPr lang="ko-KR" altLang="en-US" dirty="0"/>
              <a:t>를 정의하려면 디자인 결과물에 대해 클라이언트</a:t>
            </a:r>
            <a:r>
              <a:rPr lang="en-US" altLang="ko-KR" dirty="0"/>
              <a:t>(client)</a:t>
            </a:r>
            <a:r>
              <a:rPr lang="ko-KR" altLang="en-US" dirty="0"/>
              <a:t>와 </a:t>
            </a:r>
            <a:r>
              <a:rPr lang="ko-KR" altLang="en-US" dirty="0" smtClean="0"/>
              <a:t>제작자간에 </a:t>
            </a:r>
            <a:r>
              <a:rPr lang="ko-KR" altLang="en-US" dirty="0"/>
              <a:t>커뮤니케이션이 잘 이루어져야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클라이언트가 </a:t>
            </a:r>
            <a:r>
              <a:rPr lang="ko-KR" altLang="en-US" dirty="0"/>
              <a:t>요구하는 디자인을 파악하는 것이 </a:t>
            </a:r>
            <a:r>
              <a:rPr lang="ko-KR" altLang="en-US" dirty="0" smtClean="0"/>
              <a:t>쉽지 </a:t>
            </a:r>
            <a:r>
              <a:rPr lang="ko-KR" altLang="en-US" dirty="0"/>
              <a:t>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</a:t>
            </a:r>
            <a:r>
              <a:rPr lang="ko-KR" altLang="en-US" dirty="0"/>
              <a:t>말이 다른 의미로 받아들여질 가능성도 있기 때문이다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커뮤니케이션의 </a:t>
            </a:r>
            <a:r>
              <a:rPr lang="ko-KR" altLang="en-US" dirty="0"/>
              <a:t>어려움을 풀어나가기 위한 방법으로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키워드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이미지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</a:t>
            </a:r>
            <a:r>
              <a:rPr lang="ko-KR" altLang="en-US" dirty="0"/>
              <a:t>활용하여 디자인 </a:t>
            </a:r>
            <a:r>
              <a:rPr lang="ko-KR" altLang="en-US" dirty="0" err="1" smtClean="0"/>
              <a:t>콘셉트를</a:t>
            </a:r>
            <a:r>
              <a:rPr lang="ko-KR" altLang="en-US" dirty="0" smtClean="0"/>
              <a:t> </a:t>
            </a:r>
            <a:r>
              <a:rPr lang="ko-KR" altLang="en-US" dirty="0"/>
              <a:t>정의하여 </a:t>
            </a:r>
            <a:r>
              <a:rPr lang="ko-KR" altLang="en-US" dirty="0" err="1"/>
              <a:t>커뮤니케이션하는</a:t>
            </a:r>
            <a:r>
              <a:rPr lang="ko-KR" altLang="en-US" dirty="0"/>
              <a:t> </a:t>
            </a:r>
            <a:r>
              <a:rPr lang="ko-KR" altLang="en-US" dirty="0" smtClean="0"/>
              <a:t>방법이 </a:t>
            </a:r>
            <a:r>
              <a:rPr lang="ko-KR" altLang="en-US" dirty="0"/>
              <a:t>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1"/>
            <a:r>
              <a:rPr lang="ko-KR" altLang="en-US" dirty="0" smtClean="0"/>
              <a:t>키워드</a:t>
            </a:r>
            <a:endParaRPr lang="en-US" altLang="ko-KR" dirty="0" smtClean="0"/>
          </a:p>
          <a:p>
            <a:pPr lvl="2"/>
            <a:r>
              <a:rPr lang="ko-KR" altLang="en-US" dirty="0"/>
              <a:t>디자인으로 표현하고 싶은 느낌의 단어와 사물을 쭉 나열해보고</a:t>
            </a:r>
            <a:r>
              <a:rPr lang="en-US" altLang="ko-KR" dirty="0"/>
              <a:t>, </a:t>
            </a:r>
            <a:r>
              <a:rPr lang="ko-KR" altLang="en-US" dirty="0"/>
              <a:t>그 단어와 사물에서 느낄 수 </a:t>
            </a:r>
            <a:r>
              <a:rPr lang="ko-KR" altLang="en-US" dirty="0" smtClean="0"/>
              <a:t>있는 이미지를 </a:t>
            </a:r>
            <a:r>
              <a:rPr lang="ko-KR" altLang="en-US" dirty="0" err="1"/>
              <a:t>콘셉트로</a:t>
            </a:r>
            <a:r>
              <a:rPr lang="ko-KR" altLang="en-US" dirty="0"/>
              <a:t> 정의한다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키워드를 사용하는 방법은 이미지가 전달해주는 감성적인 부분을 단어로 표현하여 </a:t>
            </a:r>
            <a:r>
              <a:rPr lang="ko-KR" altLang="en-US" dirty="0" err="1"/>
              <a:t>콘셉트에</a:t>
            </a:r>
            <a:r>
              <a:rPr lang="ko-KR" altLang="en-US" dirty="0"/>
              <a:t> 더 </a:t>
            </a:r>
            <a:r>
              <a:rPr lang="ko-KR" altLang="en-US" dirty="0" smtClean="0"/>
              <a:t>정확하게 </a:t>
            </a:r>
            <a:r>
              <a:rPr lang="ko-KR" altLang="en-US" dirty="0"/>
              <a:t>다가가는 데 도움이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키워드로는 </a:t>
            </a:r>
            <a:r>
              <a:rPr lang="ko-KR" altLang="en-US" dirty="0"/>
              <a:t>형용사나 감성을 표현하는 단어가 주로 사용된다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도시적</a:t>
            </a:r>
            <a:r>
              <a:rPr lang="en-US" altLang="ko-KR" dirty="0"/>
              <a:t>-</a:t>
            </a:r>
            <a:r>
              <a:rPr lang="ko-KR" altLang="en-US" dirty="0"/>
              <a:t>전원적</a:t>
            </a:r>
            <a:r>
              <a:rPr lang="en-US" altLang="ko-KR" dirty="0"/>
              <a:t>, </a:t>
            </a:r>
            <a:r>
              <a:rPr lang="ko-KR" altLang="en-US" dirty="0"/>
              <a:t>단순</a:t>
            </a:r>
            <a:r>
              <a:rPr lang="en-US" altLang="ko-KR" dirty="0"/>
              <a:t>-</a:t>
            </a:r>
            <a:r>
              <a:rPr lang="ko-KR" altLang="en-US" dirty="0"/>
              <a:t>다채로움</a:t>
            </a:r>
            <a:r>
              <a:rPr lang="en-US" altLang="ko-KR" dirty="0"/>
              <a:t>, </a:t>
            </a:r>
            <a:r>
              <a:rPr lang="ko-KR" altLang="en-US" dirty="0"/>
              <a:t>시원</a:t>
            </a:r>
            <a:r>
              <a:rPr lang="en-US" altLang="ko-KR" dirty="0"/>
              <a:t>-</a:t>
            </a:r>
            <a:r>
              <a:rPr lang="ko-KR" altLang="en-US" dirty="0" err="1"/>
              <a:t>따뜻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0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디자인 </a:t>
            </a:r>
            <a:r>
              <a:rPr lang="ko-KR" altLang="en-US" b="0" dirty="0" err="1"/>
              <a:t>콘셉트의</a:t>
            </a:r>
            <a:r>
              <a:rPr lang="ko-KR" altLang="en-US" b="0" dirty="0"/>
              <a:t> 정의 방법</a:t>
            </a:r>
            <a:endParaRPr lang="en-US" altLang="ko-KR" b="0" dirty="0"/>
          </a:p>
          <a:p>
            <a:pPr lvl="1"/>
            <a:r>
              <a:rPr lang="ko-KR" altLang="en-US" dirty="0"/>
              <a:t>이미지 맵</a:t>
            </a:r>
            <a:r>
              <a:rPr lang="en-US" altLang="ko-KR" dirty="0"/>
              <a:t>(Image Map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디자인 요소의 방향을 </a:t>
            </a:r>
            <a:r>
              <a:rPr lang="ko-KR" altLang="en-US" dirty="0" err="1"/>
              <a:t>맵에</a:t>
            </a:r>
            <a:r>
              <a:rPr lang="ko-KR" altLang="en-US" dirty="0"/>
              <a:t> 그려 전체적인 이미지를 추출하는 방법이다</a:t>
            </a:r>
            <a:r>
              <a:rPr lang="en-US" altLang="ko-KR" dirty="0"/>
              <a:t>. </a:t>
            </a:r>
            <a:r>
              <a:rPr lang="ko-KR" altLang="en-US" dirty="0"/>
              <a:t>또한 유사 경쟁 </a:t>
            </a:r>
            <a:r>
              <a:rPr lang="ko-KR" altLang="en-US" dirty="0" smtClean="0"/>
              <a:t>사이트와 이미지를 </a:t>
            </a:r>
            <a:r>
              <a:rPr lang="ko-KR" altLang="en-US" dirty="0"/>
              <a:t>비교해보거나 차별화 방안을 모색하기 위해 활용하기도 한다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이미지 </a:t>
            </a:r>
            <a:r>
              <a:rPr lang="ko-KR" altLang="en-US" dirty="0" err="1"/>
              <a:t>맵의</a:t>
            </a:r>
            <a:r>
              <a:rPr lang="ko-KR" altLang="en-US" dirty="0"/>
              <a:t> 활용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419872" y="2636912"/>
            <a:ext cx="4608512" cy="3980185"/>
            <a:chOff x="3419872" y="2636912"/>
            <a:chExt cx="4608512" cy="3980185"/>
          </a:xfrm>
        </p:grpSpPr>
        <p:pic>
          <p:nvPicPr>
            <p:cNvPr id="3074" name="Picture 2" descr="C:\Users\Hiya\Desktop\Task\001_한빛_강의교안\ch13\ch13-06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2636912"/>
              <a:ext cx="4338758" cy="3559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563888" y="6309320"/>
              <a:ext cx="4464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13-6] </a:t>
              </a:r>
              <a:r>
                <a:rPr lang="ko-KR" altLang="en-US" sz="1400" dirty="0"/>
                <a:t>이미지 </a:t>
              </a:r>
              <a:r>
                <a:rPr lang="ko-KR" altLang="en-US" sz="1400" dirty="0" err="1"/>
                <a:t>맵을</a:t>
              </a:r>
              <a:r>
                <a:rPr lang="ko-KR" altLang="en-US" sz="1400" dirty="0"/>
                <a:t> 활용한 </a:t>
              </a:r>
              <a:r>
                <a:rPr lang="ko-KR" altLang="en-US" sz="1400" dirty="0" err="1"/>
                <a:t>콘셉트</a:t>
              </a:r>
              <a:r>
                <a:rPr lang="ko-KR" altLang="en-US" sz="1400" dirty="0"/>
                <a:t> 도출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54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7762</TotalTime>
  <Words>2687</Words>
  <Application>Microsoft Office PowerPoint</Application>
  <PresentationFormat>화면 슬라이드 쇼(4:3)</PresentationFormat>
  <Paragraphs>364</Paragraphs>
  <Slides>54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한빛마스터</vt:lpstr>
      <vt:lpstr>디자인 콘셉트</vt:lpstr>
      <vt:lpstr>PowerPoint 프레젠테이션</vt:lpstr>
      <vt:lpstr>목 차</vt:lpstr>
      <vt:lpstr>01 웹 디자인을 할 때 갖추어야 할 요건</vt:lpstr>
      <vt:lpstr>01 웹 디자인을 할 때 갖추어야 할 요건</vt:lpstr>
      <vt:lpstr>01 웹 디자인을 할 때 갖추어야 할 요건</vt:lpstr>
      <vt:lpstr>01 웹 디자인을 할 때 갖추어야 할 요건</vt:lpstr>
      <vt:lpstr>02 디자인 콘셉트</vt:lpstr>
      <vt:lpstr>02 디자인 콘셉트</vt:lpstr>
      <vt:lpstr>02 디자인 콘셉트</vt:lpstr>
      <vt:lpstr>02 디자인 콘셉트</vt:lpstr>
      <vt:lpstr>02 디자인 콘셉트</vt:lpstr>
      <vt:lpstr>02 디자인 콘셉트</vt:lpstr>
      <vt:lpstr>02 디자인 콘셉트</vt:lpstr>
      <vt:lpstr>02 디자인 콘셉트</vt:lpstr>
      <vt:lpstr>02 디자인 콘셉트</vt:lpstr>
      <vt:lpstr>02 디자인 콘셉트</vt:lpstr>
      <vt:lpstr>02 디자인 콘셉트</vt:lpstr>
      <vt:lpstr>02 디자인 콘셉트</vt:lpstr>
      <vt:lpstr>02 디자인 콘셉트</vt:lpstr>
      <vt:lpstr>02 디자인 콘셉트</vt:lpstr>
      <vt:lpstr>02 디자인 콘셉트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03 아이덴티티 디자인</vt:lpstr>
      <vt:lpstr>04 색채 계획</vt:lpstr>
      <vt:lpstr>04 색채 계획</vt:lpstr>
      <vt:lpstr>04 색채 계획</vt:lpstr>
      <vt:lpstr>04 색채 계획</vt:lpstr>
      <vt:lpstr>04 색채 계획</vt:lpstr>
      <vt:lpstr>04 색채 계획</vt:lpstr>
      <vt:lpstr>04 색채 계획</vt:lpstr>
      <vt:lpstr>04 색채 계획</vt:lpstr>
      <vt:lpstr>04 색채 계획</vt:lpstr>
      <vt:lpstr>04 색채 계획</vt:lpstr>
      <vt:lpstr>04 색채 계획</vt:lpstr>
      <vt:lpstr>04 색채 계획</vt:lpstr>
      <vt:lpstr>04 색채 계획</vt:lpstr>
      <vt:lpstr>04 색채 계획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Hiya</cp:lastModifiedBy>
  <cp:revision>515</cp:revision>
  <dcterms:created xsi:type="dcterms:W3CDTF">1601-01-01T00:00:00Z</dcterms:created>
  <dcterms:modified xsi:type="dcterms:W3CDTF">2012-03-04T21:10:53Z</dcterms:modified>
</cp:coreProperties>
</file>